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1906" r:id="rId2"/>
    <p:sldId id="1935" r:id="rId3"/>
    <p:sldId id="1937" r:id="rId4"/>
    <p:sldId id="1942" r:id="rId5"/>
    <p:sldId id="1940" r:id="rId6"/>
    <p:sldId id="1907" r:id="rId7"/>
  </p:sldIdLst>
  <p:sldSz cx="12192000" cy="7559675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 userDrawn="1">
          <p15:clr>
            <a:srgbClr val="A4A3A4"/>
          </p15:clr>
        </p15:guide>
        <p15:guide id="2" orient="horz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9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Ботагоз Нурпейисова" initials="БН" lastIdx="2" clrIdx="1">
    <p:extLst>
      <p:ext uri="{19B8F6BF-5375-455C-9EA6-DF929625EA0E}">
        <p15:presenceInfo xmlns:p15="http://schemas.microsoft.com/office/powerpoint/2012/main" userId="S-1-5-21-1489121957-1113162063-1825907503-19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896"/>
    <a:srgbClr val="2F2978"/>
    <a:srgbClr val="0D63AF"/>
    <a:srgbClr val="2D6895"/>
    <a:srgbClr val="E0ECF7"/>
    <a:srgbClr val="314E94"/>
    <a:srgbClr val="0070C0"/>
    <a:srgbClr val="FF3399"/>
    <a:srgbClr val="FF6E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2060" autoAdjust="0"/>
  </p:normalViewPr>
  <p:slideViewPr>
    <p:cSldViewPr snapToGrid="0">
      <p:cViewPr varScale="1">
        <p:scale>
          <a:sx n="97" d="100"/>
          <a:sy n="97" d="100"/>
        </p:scale>
        <p:origin x="1476" y="96"/>
      </p:cViewPr>
      <p:guideLst>
        <p:guide pos="257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D07E4C4-15FE-5D18-CA23-4D6886C93F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8AEE29D-059C-0948-4E64-7DA904436E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A5D4E6-8F38-D043-B290-303CE0C153FF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3B5B2BC1-C72E-164F-0547-C2031225C8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744538"/>
            <a:ext cx="6003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62CBA3C7-82AE-5DE4-0C84-44FCF241E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B670F3-3B62-88E3-9C75-36F419938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67E8F7-8C84-3DD9-A8CA-88C4B7269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D42EDA-51E4-E94F-A4C2-B9A94F560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67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3AD000F5-767A-61FC-A1BC-66814F1DAE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51DDCE87-9B3F-764F-B6ED-FB1233A958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x-none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11E39C0B-1022-2D47-C836-1D2FBF5E9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55D179-A622-7E40-A74E-A9E1A3A389B5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70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7197"/>
            <a:ext cx="9144000" cy="2631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0580"/>
            <a:ext cx="9144000" cy="18251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D7B8BF-08DB-9F40-57B2-D130A727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2A3A-DB33-D94E-AFAE-71295A3F98F4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30F472-EA9C-8C4F-DA26-A2EDD7E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749AE1-7258-26BB-B458-2A2565FF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AC25-A931-B748-BDEA-A0179E1BC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27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BC0B1E-C7C6-1979-3448-B619CF59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9773-D328-3D45-8D79-6F0DB78A9595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775EC-9DD1-0D70-F570-EFE6DFAD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824FAC-C95F-99CE-B44B-6348C5D5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5B4B0-713D-784D-8249-648E8BD86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68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02483"/>
            <a:ext cx="2628900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02483"/>
            <a:ext cx="7734300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3A7BDE-D1ED-D97B-756E-B57576BF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7C6C-3ECC-9740-9A65-BE19AE2D6413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DFC76E-2C29-E753-2256-1268D483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49493F-3249-3517-B29D-B04272AC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56FB4-E3D0-B048-8CE0-E9688DDD53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6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4D7E58-4FED-FB36-06BC-6C520CEB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26B5-A8A7-6949-8EB5-EAE3D3079048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068036-51F6-9DF1-440B-2EFCB616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150BD0-601B-C27D-3969-4E240498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1743A-C9C8-044D-A61E-74F7658DE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0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84670"/>
            <a:ext cx="10515600" cy="31446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59034"/>
            <a:ext cx="10515600" cy="16536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A8613E-FDC8-97B1-DE14-67B3D409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DAE8-48A5-4B4A-A3A3-B5A46EA642E6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A54808-24BA-6911-D673-215BCD19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8DB6C4-40E9-9D24-C7D9-62EDC840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0AF26-0B58-AB43-B8D1-BCAB73B640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9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414"/>
            <a:ext cx="5181600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12414"/>
            <a:ext cx="5181600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80B7C7D-93B5-94A9-DAE2-61F140D6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A688-E478-8543-A0F1-23482C9C8D69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744D15B-9674-660D-A808-2B259654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AD274B-3286-0554-23F6-C9EDB19C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0729A-2132-524B-B7C5-FEB49A8844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76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02483"/>
            <a:ext cx="10515600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53171"/>
            <a:ext cx="5157787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61381"/>
            <a:ext cx="515778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3171"/>
            <a:ext cx="5183188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61381"/>
            <a:ext cx="518318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CD839DE-B55B-BAA2-7A8D-A98EE5D0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9320-25FD-4749-96E3-87306B2471B1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99904B1-7D80-45CE-45CD-B20B6CAF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E137C0C-47FE-57BD-E4E8-F2BD4FE9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D54E-EC64-4B42-8057-E635D32DCD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44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607EA2B-D265-C74A-935B-5A513846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0F27-ADB2-7949-8E52-552282206921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92F0DD0-F454-14DB-6388-9184F1BB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47F0E96-4DAE-B7A0-8A2A-2A62FBE6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AEF23-08C9-BE4C-8B24-7E3B9D06D0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3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24C5F8A-4577-6DF9-8AD8-856A468D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692E-FDF6-B948-A427-AE813BD3286A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2C99F8D-E207-804E-0F3D-9BC8EB5E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76F881A-375C-248E-46C9-37114345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4492-D737-DE41-A1D8-79639EEAC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35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03978"/>
            <a:ext cx="3932237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88454"/>
            <a:ext cx="6172200" cy="53722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67902"/>
            <a:ext cx="3932237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457EB32-9286-419F-8C7B-EF6341BD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06E0-4D76-7543-8211-998167E71E23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A091D5C-22D3-F21A-22D6-9CDE5425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D5E09DE-0D03-5780-AAE4-41FD7AE4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B4A14-635F-E947-AA91-18422E007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04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03978"/>
            <a:ext cx="3932237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88454"/>
            <a:ext cx="617220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67902"/>
            <a:ext cx="3932237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E3D3FE1-79EE-E7FA-1FE7-BC9945E0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9186-9D26-2E4A-BE42-09A471EAB6CD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F9D1676-9941-F60C-B2EE-2666E157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5AEBF68-D8F2-ABE6-17B0-C6F26E7D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DDAFB-0F96-0143-817A-F96B78C01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78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E8651EC5-3920-28FF-4913-DFC9CFB0F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3225"/>
            <a:ext cx="10515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70695E8C-9829-E245-F5F3-D33F67895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12950"/>
            <a:ext cx="105156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01D718-0A3D-CD93-2A28-25852F86C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007225"/>
            <a:ext cx="2743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E1E22-BEDB-7E4A-A721-C7299CE95069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4258D7-31B8-637B-0953-E9AB71820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07225"/>
            <a:ext cx="41148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A522E-1321-3AC1-F742-C3DDDFF3E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7007225"/>
            <a:ext cx="274320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96FE6B6-35ED-194F-94F6-9EBB3431D3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r="10845"/>
          <a:stretch/>
        </p:blipFill>
        <p:spPr bwMode="auto">
          <a:xfrm>
            <a:off x="0" y="0"/>
            <a:ext cx="12191999" cy="75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Прямая соединительная линия 4"/>
          <p:cNvSpPr/>
          <p:nvPr/>
        </p:nvSpPr>
        <p:spPr>
          <a:xfrm>
            <a:off x="782638" y="5638838"/>
            <a:ext cx="0" cy="1113483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x-none"/>
          </a:p>
        </p:txBody>
      </p:sp>
      <p:sp>
        <p:nvSpPr>
          <p:cNvPr id="10" name="Прямоугольник 9"/>
          <p:cNvSpPr/>
          <p:nvPr/>
        </p:nvSpPr>
        <p:spPr>
          <a:xfrm>
            <a:off x="1173163" y="5841636"/>
            <a:ext cx="10628312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4000" b="1" spc="-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ЛИЧНАЯ МЕДИЦИНСКАЯ КНИЖКА</a:t>
            </a:r>
            <a:endParaRPr lang="ru-RU" sz="4000" b="1" spc="-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5C2275-B5A6-493E-BF88-7C65A80050AE}"/>
              </a:ext>
            </a:extLst>
          </p:cNvPr>
          <p:cNvSpPr txBox="1"/>
          <p:nvPr/>
        </p:nvSpPr>
        <p:spPr>
          <a:xfrm>
            <a:off x="1326922" y="461454"/>
            <a:ext cx="3705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DEEBF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Министерство здравоохранения </a:t>
            </a:r>
          </a:p>
          <a:p>
            <a:r>
              <a:rPr lang="ru-RU" sz="1600" dirty="0">
                <a:solidFill>
                  <a:srgbClr val="DEEBF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Республики Казахстан</a:t>
            </a:r>
          </a:p>
        </p:txBody>
      </p:sp>
      <p:pic>
        <p:nvPicPr>
          <p:cNvPr id="8" name="Рисунок 7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E4F95A5E-3B82-4E79-9DBE-7988DF44A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" y="486854"/>
            <a:ext cx="508003" cy="523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8" y="2002523"/>
            <a:ext cx="2972484" cy="29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6">
            <a:extLst>
              <a:ext uri="{FF2B5EF4-FFF2-40B4-BE49-F238E27FC236}">
                <a16:creationId xmlns="" xmlns:a16="http://schemas.microsoft.com/office/drawing/2014/main" id="{C5C83B72-7251-13FA-9CD6-EC97D9015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4" r="11862" b="50139"/>
          <a:stretch/>
        </p:blipFill>
        <p:spPr bwMode="auto">
          <a:xfrm>
            <a:off x="0" y="-31518"/>
            <a:ext cx="12192000" cy="7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Группа 12"/>
          <p:cNvGrpSpPr>
            <a:grpSpLocks/>
          </p:cNvGrpSpPr>
          <p:nvPr/>
        </p:nvGrpSpPr>
        <p:grpSpPr bwMode="auto">
          <a:xfrm>
            <a:off x="12700" y="7231063"/>
            <a:ext cx="12179300" cy="328612"/>
            <a:chOff x="12270" y="6530728"/>
            <a:chExt cx="12113273" cy="327272"/>
          </a:xfrm>
        </p:grpSpPr>
        <p:pic>
          <p:nvPicPr>
            <p:cNvPr id="56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12270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3956268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Рисунок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7891799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Прямоугольник 73"/>
          <p:cNvSpPr/>
          <p:nvPr/>
        </p:nvSpPr>
        <p:spPr>
          <a:xfrm>
            <a:off x="257959" y="-109185"/>
            <a:ext cx="11697294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сведений по медицинским организациям осуществляющим выдачу ЛМК и не имеющих МИС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Группа 12">
            <a:extLst>
              <a:ext uri="{FF2B5EF4-FFF2-40B4-BE49-F238E27FC236}">
                <a16:creationId xmlns="" xmlns:a16="http://schemas.microsoft.com/office/drawing/2014/main" id="{E284B96B-3BE9-E75A-0342-3ECD29F22156}"/>
              </a:ext>
            </a:extLst>
          </p:cNvPr>
          <p:cNvGrpSpPr>
            <a:grpSpLocks/>
          </p:cNvGrpSpPr>
          <p:nvPr/>
        </p:nvGrpSpPr>
        <p:grpSpPr bwMode="auto">
          <a:xfrm>
            <a:off x="12700" y="7238725"/>
            <a:ext cx="12179300" cy="320950"/>
            <a:chOff x="12270" y="6530728"/>
            <a:chExt cx="12113273" cy="327272"/>
          </a:xfrm>
        </p:grpSpPr>
        <p:pic>
          <p:nvPicPr>
            <p:cNvPr id="28" name="Рисунок 13">
              <a:extLst>
                <a:ext uri="{FF2B5EF4-FFF2-40B4-BE49-F238E27FC236}">
                  <a16:creationId xmlns="" xmlns:a16="http://schemas.microsoft.com/office/drawing/2014/main" id="{1F79B9F5-CC2D-6F6C-C487-79FF1461D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12270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43EAC4CE-2BED-8CF8-3084-C3783C3DB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3956268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17F48BA1-9C56-153B-E8CA-4D83C7094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7891799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58664"/>
              </p:ext>
            </p:extLst>
          </p:nvPr>
        </p:nvGraphicFramePr>
        <p:xfrm>
          <a:off x="12698" y="767257"/>
          <a:ext cx="12179303" cy="6777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442"/>
                <a:gridCol w="1655082"/>
                <a:gridCol w="1262917"/>
                <a:gridCol w="1279690"/>
                <a:gridCol w="2306532"/>
                <a:gridCol w="3196640"/>
              </a:tblGrid>
              <a:tr h="9632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мед.организации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выдающие ЛМК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государс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мед.организации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выдающие ЛМК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Из них частные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мед.организации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выдающие ЛМК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МИС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Отсутствует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2438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Абай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КМИС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3657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Акмолинская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КМИС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Aqgun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Актюбинская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Алматинская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Атырауская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60965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ВКО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КМИС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Полисертико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» г. Усть-Каменогорск и филиал учреждение «Амбулаторный центр»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г.Риддер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4877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г.Алматы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КМИС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MedElement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АСМК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г.Астана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г.Шымкент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Жамбылская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Жетісу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Даму, Жетісу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3657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ЗКО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Damumed, Авиценна, БИТ2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Карагандинская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ДАМУ ЦИТ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Костанайская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3657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Кызылординская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Damumed, www.eisz.kz, kzy.dmed.kz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Мангистауская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Павлодарская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3657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СКО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КМИС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Надежда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4877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Туркестанская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КМИС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, РПН, РСБ, «Модуль»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Ұлытау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Damumed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  <a:tr h="1372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527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316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558" marR="3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8" marR="365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1888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6">
            <a:extLst>
              <a:ext uri="{FF2B5EF4-FFF2-40B4-BE49-F238E27FC236}">
                <a16:creationId xmlns:a16="http://schemas.microsoft.com/office/drawing/2014/main" xmlns="" id="{C5C83B72-7251-13FA-9CD6-EC97D9015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5" r="11862" b="49924"/>
          <a:stretch/>
        </p:blipFill>
        <p:spPr bwMode="auto">
          <a:xfrm>
            <a:off x="-18660" y="32704"/>
            <a:ext cx="12210660" cy="7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 rot="16200000">
            <a:off x="5708387" y="-4875133"/>
            <a:ext cx="775225" cy="12192000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739549" y="4237625"/>
            <a:ext cx="3090654" cy="721043"/>
          </a:xfrm>
          <a:prstGeom prst="rect">
            <a:avLst/>
          </a:prstGeom>
          <a:solidFill>
            <a:srgbClr val="DEEBF7">
              <a:alpha val="40000"/>
            </a:srgbClr>
          </a:solidFill>
          <a:ln w="28575">
            <a:solidFill>
              <a:srgbClr val="0D63A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109" name="Пятиугольник 108"/>
          <p:cNvSpPr/>
          <p:nvPr/>
        </p:nvSpPr>
        <p:spPr>
          <a:xfrm>
            <a:off x="0" y="5753457"/>
            <a:ext cx="12123174" cy="1407997"/>
          </a:xfrm>
          <a:custGeom>
            <a:avLst/>
            <a:gdLst>
              <a:gd name="connsiteX0" fmla="*/ 0 w 9426591"/>
              <a:gd name="connsiteY0" fmla="*/ 0 h 1816189"/>
              <a:gd name="connsiteX1" fmla="*/ 8518497 w 9426591"/>
              <a:gd name="connsiteY1" fmla="*/ 0 h 1816189"/>
              <a:gd name="connsiteX2" fmla="*/ 9426591 w 9426591"/>
              <a:gd name="connsiteY2" fmla="*/ 908095 h 1816189"/>
              <a:gd name="connsiteX3" fmla="*/ 8518497 w 9426591"/>
              <a:gd name="connsiteY3" fmla="*/ 1816189 h 1816189"/>
              <a:gd name="connsiteX4" fmla="*/ 0 w 9426591"/>
              <a:gd name="connsiteY4" fmla="*/ 1816189 h 1816189"/>
              <a:gd name="connsiteX5" fmla="*/ 0 w 9426591"/>
              <a:gd name="connsiteY5" fmla="*/ 0 h 1816189"/>
              <a:gd name="connsiteX0" fmla="*/ 0 w 8518497"/>
              <a:gd name="connsiteY0" fmla="*/ 0 h 1816189"/>
              <a:gd name="connsiteX1" fmla="*/ 8518497 w 8518497"/>
              <a:gd name="connsiteY1" fmla="*/ 0 h 1816189"/>
              <a:gd name="connsiteX2" fmla="*/ 8518497 w 8518497"/>
              <a:gd name="connsiteY2" fmla="*/ 1816189 h 1816189"/>
              <a:gd name="connsiteX3" fmla="*/ 0 w 8518497"/>
              <a:gd name="connsiteY3" fmla="*/ 1816189 h 1816189"/>
              <a:gd name="connsiteX4" fmla="*/ 0 w 8518497"/>
              <a:gd name="connsiteY4" fmla="*/ 0 h 18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8497" h="1816189">
                <a:moveTo>
                  <a:pt x="0" y="0"/>
                </a:moveTo>
                <a:lnTo>
                  <a:pt x="8518497" y="0"/>
                </a:lnTo>
                <a:lnTo>
                  <a:pt x="8518497" y="1816189"/>
                </a:lnTo>
                <a:lnTo>
                  <a:pt x="0" y="181618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F2975"/>
              </a:gs>
              <a:gs pos="100000">
                <a:srgbClr val="3888C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0" name="Прямоугольник 9"/>
          <p:cNvSpPr/>
          <p:nvPr/>
        </p:nvSpPr>
        <p:spPr>
          <a:xfrm>
            <a:off x="565820" y="5818749"/>
            <a:ext cx="11060361" cy="378649"/>
          </a:xfrm>
          <a:prstGeom prst="rect">
            <a:avLst/>
          </a:prstGeom>
          <a:solidFill>
            <a:srgbClr val="00B0F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3" name="Прямоугольник 32"/>
          <p:cNvSpPr/>
          <p:nvPr/>
        </p:nvSpPr>
        <p:spPr>
          <a:xfrm>
            <a:off x="3016042" y="199724"/>
            <a:ext cx="5739072" cy="455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5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ЛИЧНАЯ МЕДИЦИНСКАЯ КНИЖКА.</a:t>
            </a:r>
            <a:endParaRPr lang="ru-RU" sz="181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EE89211-496D-4863-0FF4-8FB6C1F61387}"/>
              </a:ext>
            </a:extLst>
          </p:cNvPr>
          <p:cNvSpPr txBox="1"/>
          <p:nvPr/>
        </p:nvSpPr>
        <p:spPr>
          <a:xfrm>
            <a:off x="904858" y="922209"/>
            <a:ext cx="493130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98"/>
              </a:lnSpc>
              <a:spcAft>
                <a:spcPts val="272"/>
              </a:spcAft>
            </a:pPr>
            <a:r>
              <a:rPr lang="kk-KZ" sz="1089" b="1" dirty="0">
                <a:solidFill>
                  <a:srgbClr val="2F43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«ЛИЧНЫЕ МЕДИЦИНСКИЕ КНИЖКИ» </a:t>
            </a:r>
          </a:p>
          <a:p>
            <a:pPr>
              <a:lnSpc>
                <a:spcPts val="998"/>
              </a:lnSpc>
              <a:spcAft>
                <a:spcPts val="272"/>
              </a:spcAft>
            </a:pPr>
            <a:r>
              <a:rPr lang="ru-RU" sz="953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предназначен для учета и мониторинга</a:t>
            </a:r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своевременного прохождения мед. осмотров и получения допуска к работе с целью недопущения нарушения санитрано-эпидемиологических правил декретированным группам населения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9665" y="877438"/>
            <a:ext cx="4705420" cy="570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72"/>
              </a:spcAft>
            </a:pPr>
            <a:r>
              <a:rPr lang="ru-RU" sz="953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«ЛМК» будет выступать ед. хранилищем электронных ЛМК</a:t>
            </a:r>
          </a:p>
          <a:p>
            <a:pPr>
              <a:lnSpc>
                <a:spcPct val="150000"/>
              </a:lnSpc>
              <a:spcAft>
                <a:spcPts val="272"/>
              </a:spcAft>
            </a:pPr>
            <a:r>
              <a:rPr lang="ru-RU" sz="953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данных наполняется за счет интеграционного сервиса с МИС</a:t>
            </a:r>
          </a:p>
        </p:txBody>
      </p:sp>
      <p:cxnSp>
        <p:nvCxnSpPr>
          <p:cNvPr id="49" name="Прямая со стрелкой 48"/>
          <p:cNvCxnSpPr>
            <a:cxnSpLocks/>
            <a:stCxn id="30" idx="6"/>
          </p:cNvCxnSpPr>
          <p:nvPr/>
        </p:nvCxnSpPr>
        <p:spPr>
          <a:xfrm>
            <a:off x="5171477" y="2735279"/>
            <a:ext cx="3835742" cy="21723"/>
          </a:xfrm>
          <a:prstGeom prst="straightConnector1">
            <a:avLst/>
          </a:prstGeom>
          <a:ln w="28575">
            <a:solidFill>
              <a:srgbClr val="0D63A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693085" y="2389953"/>
            <a:ext cx="1951252" cy="6363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cxnSp>
        <p:nvCxnSpPr>
          <p:cNvPr id="51" name="Прямая со стрелкой 50"/>
          <p:cNvCxnSpPr>
            <a:cxnSpLocks/>
          </p:cNvCxnSpPr>
          <p:nvPr/>
        </p:nvCxnSpPr>
        <p:spPr>
          <a:xfrm>
            <a:off x="2673641" y="2760676"/>
            <a:ext cx="399401" cy="0"/>
          </a:xfrm>
          <a:prstGeom prst="straightConnector1">
            <a:avLst/>
          </a:prstGeom>
          <a:ln w="28575">
            <a:solidFill>
              <a:srgbClr val="0D63A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9066668" y="2009046"/>
            <a:ext cx="2320449" cy="3109388"/>
          </a:xfrm>
          <a:prstGeom prst="rect">
            <a:avLst/>
          </a:prstGeom>
          <a:solidFill>
            <a:srgbClr val="DEEBF7">
              <a:alpha val="40000"/>
            </a:srgbClr>
          </a:solidFill>
          <a:ln w="28575">
            <a:solidFill>
              <a:srgbClr val="0D63A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060382" y="2013193"/>
            <a:ext cx="2324300" cy="362963"/>
          </a:xfrm>
          <a:prstGeom prst="rect">
            <a:avLst/>
          </a:prstGeom>
          <a:solidFill>
            <a:srgbClr val="0D6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cxnSp>
        <p:nvCxnSpPr>
          <p:cNvPr id="54" name="Прямая со стрелкой 53"/>
          <p:cNvCxnSpPr>
            <a:cxnSpLocks/>
          </p:cNvCxnSpPr>
          <p:nvPr/>
        </p:nvCxnSpPr>
        <p:spPr>
          <a:xfrm>
            <a:off x="1500401" y="2733471"/>
            <a:ext cx="370293" cy="13510"/>
          </a:xfrm>
          <a:prstGeom prst="straightConnector1">
            <a:avLst/>
          </a:prstGeom>
          <a:ln w="28575">
            <a:solidFill>
              <a:srgbClr val="0D63A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дзаголовок 2">
            <a:extLst>
              <a:ext uri="{FF2B5EF4-FFF2-40B4-BE49-F238E27FC236}">
                <a16:creationId xmlns:a16="http://schemas.microsoft.com/office/drawing/2014/main" xmlns="" id="{AE3F5058-C4B6-F635-FE8A-EA6061ECF939}"/>
              </a:ext>
            </a:extLst>
          </p:cNvPr>
          <p:cNvSpPr txBox="1">
            <a:spLocks/>
          </p:cNvSpPr>
          <p:nvPr/>
        </p:nvSpPr>
        <p:spPr bwMode="auto">
          <a:xfrm>
            <a:off x="9560520" y="4486553"/>
            <a:ext cx="1852500" cy="5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53" b="1" dirty="0">
                <a:solidFill>
                  <a:srgbClr val="356D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Пользователи модуля «ЛМК»: </a:t>
            </a:r>
            <a:r>
              <a:rPr lang="ru-RU" sz="953" dirty="0">
                <a:solidFill>
                  <a:srgbClr val="356D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Территориальные </a:t>
            </a:r>
            <a:r>
              <a:rPr lang="ru-RU" sz="953" dirty="0" smtClean="0">
                <a:solidFill>
                  <a:srgbClr val="356D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подразделения </a:t>
            </a:r>
            <a:r>
              <a:rPr lang="kk-KZ" sz="953" dirty="0">
                <a:solidFill>
                  <a:srgbClr val="356D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ДСЭК, КСЭК</a:t>
            </a:r>
            <a:endParaRPr lang="ru-RU" sz="953" dirty="0">
              <a:solidFill>
                <a:srgbClr val="356D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78224" y="2039873"/>
            <a:ext cx="1137898" cy="1721660"/>
            <a:chOff x="264901" y="1473739"/>
            <a:chExt cx="1254322" cy="1897811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9091" y="1473739"/>
              <a:ext cx="887396" cy="286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89" b="1" dirty="0">
                  <a:solidFill>
                    <a:srgbClr val="356DA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Пациент</a:t>
              </a:r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483695" y="1791829"/>
              <a:ext cx="816735" cy="816735"/>
              <a:chOff x="407988" y="1200237"/>
              <a:chExt cx="1132777" cy="1132777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407988" y="1200237"/>
                <a:ext cx="1132777" cy="1132777"/>
                <a:chOff x="2897171" y="1948139"/>
                <a:chExt cx="1482758" cy="1482758"/>
              </a:xfrm>
            </p:grpSpPr>
            <p:sp>
              <p:nvSpPr>
                <p:cNvPr id="70" name="Овал 69"/>
                <p:cNvSpPr/>
                <p:nvPr/>
              </p:nvSpPr>
              <p:spPr>
                <a:xfrm>
                  <a:off x="2948261" y="1999229"/>
                  <a:ext cx="1380579" cy="1380579"/>
                </a:xfrm>
                <a:prstGeom prst="ellipse">
                  <a:avLst/>
                </a:prstGeom>
                <a:gradFill>
                  <a:gsLst>
                    <a:gs pos="0">
                      <a:srgbClr val="3A91C7"/>
                    </a:gs>
                    <a:gs pos="100000">
                      <a:srgbClr val="2D327F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2897171" y="1948139"/>
                  <a:ext cx="1482758" cy="1482758"/>
                </a:xfrm>
                <a:prstGeom prst="ellipse">
                  <a:avLst/>
                </a:prstGeom>
                <a:noFill/>
                <a:ln w="22225" cap="rnd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</p:grpSp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45" y="1446748"/>
                <a:ext cx="637262" cy="637262"/>
              </a:xfrm>
              <a:prstGeom prst="rect">
                <a:avLst/>
              </a:prstGeom>
            </p:spPr>
          </p:pic>
        </p:grpSp>
        <p:sp>
          <p:nvSpPr>
            <p:cNvPr id="67" name="Прямоугольник 66"/>
            <p:cNvSpPr/>
            <p:nvPr/>
          </p:nvSpPr>
          <p:spPr>
            <a:xfrm>
              <a:off x="264901" y="2647781"/>
              <a:ext cx="1254322" cy="723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89"/>
                </a:lnSpc>
              </a:pPr>
              <a:r>
                <a:rPr lang="ru-RU" sz="998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Обращается </a:t>
              </a:r>
            </a:p>
            <a:p>
              <a:pPr algn="ctr">
                <a:lnSpc>
                  <a:spcPts val="1089"/>
                </a:lnSpc>
              </a:pPr>
              <a:r>
                <a:rPr lang="ru-RU" sz="998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МО </a:t>
              </a:r>
            </a:p>
            <a:p>
              <a:pPr algn="ctr">
                <a:lnSpc>
                  <a:spcPts val="1089"/>
                </a:lnSpc>
              </a:pPr>
              <a:r>
                <a:rPr lang="ru-RU" sz="998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для получения ЛМК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953548" y="2147209"/>
            <a:ext cx="1117223" cy="1627159"/>
            <a:chOff x="4123673" y="1494985"/>
            <a:chExt cx="1231532" cy="1793642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4306469" y="1494985"/>
              <a:ext cx="887396" cy="286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89" b="1" dirty="0">
                  <a:solidFill>
                    <a:srgbClr val="356DA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Пациент</a:t>
              </a:r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4331073" y="1791829"/>
              <a:ext cx="816735" cy="816735"/>
              <a:chOff x="4382833" y="1174716"/>
              <a:chExt cx="1132777" cy="1132777"/>
            </a:xfrm>
          </p:grpSpPr>
          <p:grpSp>
            <p:nvGrpSpPr>
              <p:cNvPr id="76" name="Группа 75"/>
              <p:cNvGrpSpPr/>
              <p:nvPr/>
            </p:nvGrpSpPr>
            <p:grpSpPr>
              <a:xfrm>
                <a:off x="4382833" y="1174716"/>
                <a:ext cx="1132777" cy="1132777"/>
                <a:chOff x="2897171" y="1948139"/>
                <a:chExt cx="1482758" cy="1482758"/>
              </a:xfrm>
            </p:grpSpPr>
            <p:sp>
              <p:nvSpPr>
                <p:cNvPr id="78" name="Овал 77"/>
                <p:cNvSpPr/>
                <p:nvPr/>
              </p:nvSpPr>
              <p:spPr>
                <a:xfrm>
                  <a:off x="2948261" y="1999229"/>
                  <a:ext cx="1380579" cy="1380579"/>
                </a:xfrm>
                <a:prstGeom prst="ellipse">
                  <a:avLst/>
                </a:prstGeom>
                <a:gradFill>
                  <a:gsLst>
                    <a:gs pos="0">
                      <a:srgbClr val="3A91C7"/>
                    </a:gs>
                    <a:gs pos="100000">
                      <a:srgbClr val="2D327F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2897171" y="1948139"/>
                  <a:ext cx="1482758" cy="1482758"/>
                </a:xfrm>
                <a:prstGeom prst="ellipse">
                  <a:avLst/>
                </a:prstGeom>
                <a:noFill/>
                <a:ln w="22225" cap="rnd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</p:grpSp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0590" y="1421227"/>
                <a:ext cx="637262" cy="637262"/>
              </a:xfrm>
              <a:prstGeom prst="rect">
                <a:avLst/>
              </a:prstGeom>
            </p:spPr>
          </p:pic>
        </p:grpSp>
        <p:sp>
          <p:nvSpPr>
            <p:cNvPr id="75" name="Прямоугольник 74"/>
            <p:cNvSpPr/>
            <p:nvPr/>
          </p:nvSpPr>
          <p:spPr>
            <a:xfrm>
              <a:off x="4123673" y="2564858"/>
              <a:ext cx="1231532" cy="723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89"/>
                </a:lnSpc>
              </a:pPr>
              <a:r>
                <a:rPr lang="ru-RU" sz="998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Сдает анализы </a:t>
              </a:r>
            </a:p>
            <a:p>
              <a:pPr algn="ctr">
                <a:lnSpc>
                  <a:spcPts val="1089"/>
                </a:lnSpc>
              </a:pPr>
              <a:r>
                <a:rPr lang="ru-RU" sz="998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проходит</a:t>
              </a:r>
            </a:p>
            <a:p>
              <a:pPr algn="ctr">
                <a:lnSpc>
                  <a:spcPts val="1089"/>
                </a:lnSpc>
              </a:pPr>
              <a:r>
                <a:rPr lang="ru-RU" sz="998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осмотр </a:t>
              </a: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9148151" y="2069959"/>
            <a:ext cx="1951628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4"/>
              </a:spcAft>
            </a:pPr>
            <a:r>
              <a:rPr lang="ru-RU" sz="108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«ЛМК»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9118500" y="2499661"/>
            <a:ext cx="212528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300" indent="-161300">
              <a:lnSpc>
                <a:spcPts val="1089"/>
              </a:lnSpc>
              <a:spcAft>
                <a:spcPts val="544"/>
              </a:spcAft>
              <a:buClr>
                <a:srgbClr val="0D63AF"/>
              </a:buClr>
              <a:buAutoNum type="arabicPeriod"/>
            </a:pPr>
            <a:r>
              <a:rPr lang="ru-RU" sz="953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Принимает форму ЛМК и собирает имеющиеся сведения по пациенту </a:t>
            </a:r>
            <a:r>
              <a:rPr lang="ru-RU" sz="953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ИС МЗ РК</a:t>
            </a:r>
          </a:p>
          <a:p>
            <a:pPr marL="161300" indent="-161300">
              <a:lnSpc>
                <a:spcPts val="1089"/>
              </a:lnSpc>
              <a:spcAft>
                <a:spcPts val="544"/>
              </a:spcAft>
              <a:buClr>
                <a:srgbClr val="0D63AF"/>
              </a:buClr>
              <a:buFontTx/>
              <a:buAutoNum type="arabicPeriod"/>
            </a:pPr>
            <a:r>
              <a:rPr lang="ru-RU" sz="953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Публикует ЛМК в сервисе </a:t>
            </a:r>
            <a:r>
              <a:rPr lang="kk-K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«c-Densaulyq» приложения eGov mobile</a:t>
            </a:r>
            <a:endParaRPr lang="ru-RU" sz="953" dirty="0">
              <a:solidFill>
                <a:srgbClr val="2021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300" indent="-161300">
              <a:lnSpc>
                <a:spcPts val="1089"/>
              </a:lnSpc>
              <a:spcAft>
                <a:spcPts val="544"/>
              </a:spcAft>
              <a:buClr>
                <a:srgbClr val="0D63AF"/>
              </a:buClr>
              <a:buAutoNum type="arabicPeriod"/>
            </a:pPr>
            <a:r>
              <a:rPr lang="ru-RU" sz="953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Территориальные </a:t>
            </a:r>
            <a:r>
              <a:rPr lang="ru-RU" sz="953" b="1" dirty="0" smtClean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подразделения </a:t>
            </a:r>
            <a:r>
              <a:rPr lang="kk-KZ" sz="953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ДСЭК</a:t>
            </a:r>
            <a:r>
              <a:rPr lang="kk-KZ" sz="95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КСЭК ведут мониторинг </a:t>
            </a:r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своевременного прохождения дектретированных групп населения</a:t>
            </a:r>
            <a:endParaRPr lang="ru-RU" sz="953" dirty="0">
              <a:solidFill>
                <a:srgbClr val="2021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8" name="Прямая со стрелкой 97"/>
          <p:cNvCxnSpPr>
            <a:cxnSpLocks/>
          </p:cNvCxnSpPr>
          <p:nvPr/>
        </p:nvCxnSpPr>
        <p:spPr>
          <a:xfrm>
            <a:off x="3924161" y="2720865"/>
            <a:ext cx="482310" cy="0"/>
          </a:xfrm>
          <a:prstGeom prst="straightConnector1">
            <a:avLst/>
          </a:prstGeom>
          <a:ln w="28575">
            <a:solidFill>
              <a:srgbClr val="0D63A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739665" y="2442501"/>
            <a:ext cx="1951252" cy="53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7571"/>
            <a:r>
              <a:rPr lang="ru-RU" sz="953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Формирует ЛМК </a:t>
            </a:r>
          </a:p>
          <a:p>
            <a:pPr marL="407571"/>
            <a:r>
              <a:rPr lang="ru-RU" sz="95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отправляет в модуль «ЛМК» в АПП БН 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86" y="2536165"/>
            <a:ext cx="382257" cy="38225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02" name="Группа 101"/>
          <p:cNvGrpSpPr/>
          <p:nvPr/>
        </p:nvGrpSpPr>
        <p:grpSpPr>
          <a:xfrm>
            <a:off x="9201638" y="4614857"/>
            <a:ext cx="318399" cy="318399"/>
            <a:chOff x="8748698" y="3427166"/>
            <a:chExt cx="518059" cy="518059"/>
          </a:xfrm>
        </p:grpSpPr>
        <p:sp>
          <p:nvSpPr>
            <p:cNvPr id="103" name="Овал 102"/>
            <p:cNvSpPr/>
            <p:nvPr/>
          </p:nvSpPr>
          <p:spPr>
            <a:xfrm>
              <a:off x="8748698" y="3427166"/>
              <a:ext cx="518059" cy="518059"/>
            </a:xfrm>
            <a:prstGeom prst="ellipse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2"/>
            </a:p>
          </p:txBody>
        </p:sp>
        <p:sp>
          <p:nvSpPr>
            <p:cNvPr id="104" name="Shape 5656"/>
            <p:cNvSpPr/>
            <p:nvPr/>
          </p:nvSpPr>
          <p:spPr>
            <a:xfrm>
              <a:off x="8853283" y="3519295"/>
              <a:ext cx="308889" cy="33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32" y="21600"/>
                  </a:moveTo>
                  <a:cubicBezTo>
                    <a:pt x="4168" y="21600"/>
                    <a:pt x="4168" y="21600"/>
                    <a:pt x="4168" y="21600"/>
                  </a:cubicBezTo>
                  <a:cubicBezTo>
                    <a:pt x="1895" y="21600"/>
                    <a:pt x="0" y="20206"/>
                    <a:pt x="0" y="18116"/>
                  </a:cubicBezTo>
                  <a:cubicBezTo>
                    <a:pt x="0" y="15329"/>
                    <a:pt x="758" y="10800"/>
                    <a:pt x="4547" y="10103"/>
                  </a:cubicBezTo>
                  <a:cubicBezTo>
                    <a:pt x="4168" y="10800"/>
                    <a:pt x="4168" y="11148"/>
                    <a:pt x="4168" y="11845"/>
                  </a:cubicBezTo>
                  <a:cubicBezTo>
                    <a:pt x="4168" y="14632"/>
                    <a:pt x="4168" y="14632"/>
                    <a:pt x="4168" y="14632"/>
                  </a:cubicBezTo>
                  <a:cubicBezTo>
                    <a:pt x="3032" y="14981"/>
                    <a:pt x="2274" y="16026"/>
                    <a:pt x="2274" y="17071"/>
                  </a:cubicBezTo>
                  <a:cubicBezTo>
                    <a:pt x="2274" y="18813"/>
                    <a:pt x="3411" y="19858"/>
                    <a:pt x="4926" y="19858"/>
                  </a:cubicBezTo>
                  <a:cubicBezTo>
                    <a:pt x="6821" y="19858"/>
                    <a:pt x="7958" y="18813"/>
                    <a:pt x="7958" y="17071"/>
                  </a:cubicBezTo>
                  <a:cubicBezTo>
                    <a:pt x="7958" y="16026"/>
                    <a:pt x="7200" y="14981"/>
                    <a:pt x="6063" y="14632"/>
                  </a:cubicBezTo>
                  <a:cubicBezTo>
                    <a:pt x="6063" y="11845"/>
                    <a:pt x="6063" y="11845"/>
                    <a:pt x="6063" y="11845"/>
                  </a:cubicBezTo>
                  <a:cubicBezTo>
                    <a:pt x="6063" y="11497"/>
                    <a:pt x="6063" y="10800"/>
                    <a:pt x="6442" y="10452"/>
                  </a:cubicBezTo>
                  <a:cubicBezTo>
                    <a:pt x="7579" y="11497"/>
                    <a:pt x="9095" y="11845"/>
                    <a:pt x="10989" y="11845"/>
                  </a:cubicBezTo>
                  <a:cubicBezTo>
                    <a:pt x="12505" y="11845"/>
                    <a:pt x="14021" y="11497"/>
                    <a:pt x="15537" y="10452"/>
                  </a:cubicBezTo>
                  <a:cubicBezTo>
                    <a:pt x="15537" y="10800"/>
                    <a:pt x="15916" y="11497"/>
                    <a:pt x="15916" y="11845"/>
                  </a:cubicBezTo>
                  <a:cubicBezTo>
                    <a:pt x="15916" y="12542"/>
                    <a:pt x="15916" y="12542"/>
                    <a:pt x="15916" y="12542"/>
                  </a:cubicBezTo>
                  <a:cubicBezTo>
                    <a:pt x="13642" y="12542"/>
                    <a:pt x="11747" y="14284"/>
                    <a:pt x="11747" y="16374"/>
                  </a:cubicBezTo>
                  <a:cubicBezTo>
                    <a:pt x="11747" y="17419"/>
                    <a:pt x="11747" y="17419"/>
                    <a:pt x="11747" y="17419"/>
                  </a:cubicBezTo>
                  <a:cubicBezTo>
                    <a:pt x="11747" y="17768"/>
                    <a:pt x="11368" y="18116"/>
                    <a:pt x="11368" y="18465"/>
                  </a:cubicBezTo>
                  <a:cubicBezTo>
                    <a:pt x="11368" y="19161"/>
                    <a:pt x="12126" y="19858"/>
                    <a:pt x="12884" y="19858"/>
                  </a:cubicBezTo>
                  <a:cubicBezTo>
                    <a:pt x="13642" y="19858"/>
                    <a:pt x="14400" y="19161"/>
                    <a:pt x="14400" y="18465"/>
                  </a:cubicBezTo>
                  <a:cubicBezTo>
                    <a:pt x="14400" y="18116"/>
                    <a:pt x="14021" y="17768"/>
                    <a:pt x="13642" y="17419"/>
                  </a:cubicBezTo>
                  <a:cubicBezTo>
                    <a:pt x="13642" y="16374"/>
                    <a:pt x="13642" y="16374"/>
                    <a:pt x="13642" y="16374"/>
                  </a:cubicBezTo>
                  <a:cubicBezTo>
                    <a:pt x="13642" y="15329"/>
                    <a:pt x="14779" y="14632"/>
                    <a:pt x="15916" y="14632"/>
                  </a:cubicBezTo>
                  <a:cubicBezTo>
                    <a:pt x="16674" y="14632"/>
                    <a:pt x="17811" y="15329"/>
                    <a:pt x="17811" y="16374"/>
                  </a:cubicBezTo>
                  <a:cubicBezTo>
                    <a:pt x="17811" y="17419"/>
                    <a:pt x="17811" y="17419"/>
                    <a:pt x="17811" y="17419"/>
                  </a:cubicBezTo>
                  <a:cubicBezTo>
                    <a:pt x="17432" y="17768"/>
                    <a:pt x="17053" y="18116"/>
                    <a:pt x="17053" y="18465"/>
                  </a:cubicBezTo>
                  <a:cubicBezTo>
                    <a:pt x="17053" y="19161"/>
                    <a:pt x="17811" y="19858"/>
                    <a:pt x="18568" y="19858"/>
                  </a:cubicBezTo>
                  <a:cubicBezTo>
                    <a:pt x="19326" y="19858"/>
                    <a:pt x="20084" y="19161"/>
                    <a:pt x="20084" y="18465"/>
                  </a:cubicBezTo>
                  <a:cubicBezTo>
                    <a:pt x="20084" y="18116"/>
                    <a:pt x="20084" y="17768"/>
                    <a:pt x="19705" y="17419"/>
                  </a:cubicBezTo>
                  <a:cubicBezTo>
                    <a:pt x="19705" y="16374"/>
                    <a:pt x="19705" y="16374"/>
                    <a:pt x="19705" y="16374"/>
                  </a:cubicBezTo>
                  <a:cubicBezTo>
                    <a:pt x="19705" y="14981"/>
                    <a:pt x="18947" y="13935"/>
                    <a:pt x="17811" y="13239"/>
                  </a:cubicBezTo>
                  <a:cubicBezTo>
                    <a:pt x="17811" y="12194"/>
                    <a:pt x="17811" y="11148"/>
                    <a:pt x="17432" y="10103"/>
                  </a:cubicBezTo>
                  <a:cubicBezTo>
                    <a:pt x="20842" y="10800"/>
                    <a:pt x="21600" y="15329"/>
                    <a:pt x="21600" y="18116"/>
                  </a:cubicBezTo>
                  <a:cubicBezTo>
                    <a:pt x="21600" y="20206"/>
                    <a:pt x="20084" y="21600"/>
                    <a:pt x="17432" y="21600"/>
                  </a:cubicBezTo>
                  <a:close/>
                  <a:moveTo>
                    <a:pt x="4926" y="18116"/>
                  </a:moveTo>
                  <a:cubicBezTo>
                    <a:pt x="4547" y="18116"/>
                    <a:pt x="4168" y="17768"/>
                    <a:pt x="4168" y="17071"/>
                  </a:cubicBezTo>
                  <a:cubicBezTo>
                    <a:pt x="4168" y="16723"/>
                    <a:pt x="4547" y="16374"/>
                    <a:pt x="4926" y="16374"/>
                  </a:cubicBezTo>
                  <a:cubicBezTo>
                    <a:pt x="5684" y="16374"/>
                    <a:pt x="6063" y="16723"/>
                    <a:pt x="6063" y="17071"/>
                  </a:cubicBezTo>
                  <a:cubicBezTo>
                    <a:pt x="6063" y="17768"/>
                    <a:pt x="5684" y="18116"/>
                    <a:pt x="4926" y="18116"/>
                  </a:cubicBezTo>
                  <a:close/>
                  <a:moveTo>
                    <a:pt x="10989" y="10800"/>
                  </a:moveTo>
                  <a:cubicBezTo>
                    <a:pt x="7579" y="10800"/>
                    <a:pt x="4926" y="8361"/>
                    <a:pt x="4926" y="5574"/>
                  </a:cubicBezTo>
                  <a:cubicBezTo>
                    <a:pt x="4926" y="2439"/>
                    <a:pt x="7579" y="0"/>
                    <a:pt x="10989" y="0"/>
                  </a:cubicBezTo>
                  <a:cubicBezTo>
                    <a:pt x="14021" y="0"/>
                    <a:pt x="16674" y="2439"/>
                    <a:pt x="16674" y="5574"/>
                  </a:cubicBezTo>
                  <a:cubicBezTo>
                    <a:pt x="16674" y="8361"/>
                    <a:pt x="14021" y="10800"/>
                    <a:pt x="10989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1470" tIns="41470" rIns="41470" bIns="41470" numCol="1" anchor="t">
              <a:noAutofit/>
            </a:bodyPr>
            <a:lstStyle/>
            <a:p>
              <a:pPr defTabSz="41468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14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6409" y="940589"/>
            <a:ext cx="539500" cy="524784"/>
            <a:chOff x="424401" y="1021161"/>
            <a:chExt cx="832900" cy="810180"/>
          </a:xfrm>
        </p:grpSpPr>
        <p:pic>
          <p:nvPicPr>
            <p:cNvPr id="106" name="Рисунок 6">
              <a:extLst>
                <a:ext uri="{FF2B5EF4-FFF2-40B4-BE49-F238E27FC236}">
                  <a16:creationId xmlns:a16="http://schemas.microsoft.com/office/drawing/2014/main" xmlns="" id="{C5C83B72-7251-13FA-9CD6-EC97D9015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09" t="41665" r="52859" b="50151"/>
            <a:stretch/>
          </p:blipFill>
          <p:spPr bwMode="auto">
            <a:xfrm>
              <a:off x="424401" y="1021161"/>
              <a:ext cx="832900" cy="81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36" y="1141504"/>
              <a:ext cx="612797" cy="612797"/>
            </a:xfrm>
            <a:prstGeom prst="rect">
              <a:avLst/>
            </a:prstGeom>
          </p:spPr>
        </p:pic>
      </p:grpSp>
      <p:sp>
        <p:nvSpPr>
          <p:cNvPr id="107" name="Shape 5547">
            <a:extLst>
              <a:ext uri="{FF2B5EF4-FFF2-40B4-BE49-F238E27FC236}">
                <a16:creationId xmlns:a16="http://schemas.microsoft.com/office/drawing/2014/main" xmlns="" id="{AB5B3633-B8EC-016F-A523-C4A25287D38B}"/>
              </a:ext>
            </a:extLst>
          </p:cNvPr>
          <p:cNvSpPr/>
          <p:nvPr/>
        </p:nvSpPr>
        <p:spPr>
          <a:xfrm>
            <a:off x="6624210" y="1014802"/>
            <a:ext cx="115455" cy="116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6386" y="11172"/>
                </a:moveTo>
                <a:cubicBezTo>
                  <a:pt x="16759" y="10800"/>
                  <a:pt x="16759" y="10428"/>
                  <a:pt x="16386" y="10055"/>
                </a:cubicBezTo>
                <a:cubicBezTo>
                  <a:pt x="10055" y="3724"/>
                  <a:pt x="10055" y="3724"/>
                  <a:pt x="10055" y="3724"/>
                </a:cubicBezTo>
                <a:cubicBezTo>
                  <a:pt x="9683" y="3352"/>
                  <a:pt x="9310" y="3352"/>
                  <a:pt x="8938" y="3724"/>
                </a:cubicBezTo>
                <a:cubicBezTo>
                  <a:pt x="7448" y="5214"/>
                  <a:pt x="7448" y="5214"/>
                  <a:pt x="7448" y="5214"/>
                </a:cubicBezTo>
                <a:cubicBezTo>
                  <a:pt x="7076" y="5586"/>
                  <a:pt x="7076" y="5959"/>
                  <a:pt x="7448" y="6331"/>
                </a:cubicBezTo>
                <a:cubicBezTo>
                  <a:pt x="11545" y="10800"/>
                  <a:pt x="11545" y="10800"/>
                  <a:pt x="11545" y="10800"/>
                </a:cubicBezTo>
                <a:cubicBezTo>
                  <a:pt x="7448" y="14897"/>
                  <a:pt x="7448" y="14897"/>
                  <a:pt x="7448" y="14897"/>
                </a:cubicBezTo>
                <a:cubicBezTo>
                  <a:pt x="7076" y="15269"/>
                  <a:pt x="7076" y="16014"/>
                  <a:pt x="7448" y="16386"/>
                </a:cubicBezTo>
                <a:cubicBezTo>
                  <a:pt x="8938" y="17876"/>
                  <a:pt x="8938" y="17876"/>
                  <a:pt x="8938" y="17876"/>
                </a:cubicBezTo>
                <a:cubicBezTo>
                  <a:pt x="9310" y="18248"/>
                  <a:pt x="9683" y="18248"/>
                  <a:pt x="10055" y="17876"/>
                </a:cubicBezTo>
                <a:lnTo>
                  <a:pt x="16386" y="11172"/>
                </a:lnTo>
                <a:close/>
              </a:path>
            </a:pathLst>
          </a:custGeom>
          <a:solidFill>
            <a:srgbClr val="31539E"/>
          </a:solidFill>
          <a:ln w="12700" cap="flat">
            <a:noFill/>
            <a:miter lim="400000"/>
          </a:ln>
          <a:effectLst/>
        </p:spPr>
        <p:txBody>
          <a:bodyPr wrap="square" lIns="37621" tIns="37621" rIns="37621" bIns="37621" numCol="1" anchor="t">
            <a:noAutofit/>
          </a:bodyPr>
          <a:lstStyle/>
          <a:p>
            <a:pPr defTabSz="376206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975"/>
          </a:p>
        </p:txBody>
      </p:sp>
      <p:sp>
        <p:nvSpPr>
          <p:cNvPr id="108" name="Shape 5547">
            <a:extLst>
              <a:ext uri="{FF2B5EF4-FFF2-40B4-BE49-F238E27FC236}">
                <a16:creationId xmlns:a16="http://schemas.microsoft.com/office/drawing/2014/main" xmlns="" id="{306AC199-557C-F7B5-EE7F-B4020055BE47}"/>
              </a:ext>
            </a:extLst>
          </p:cNvPr>
          <p:cNvSpPr/>
          <p:nvPr/>
        </p:nvSpPr>
        <p:spPr>
          <a:xfrm>
            <a:off x="6624210" y="1265373"/>
            <a:ext cx="115455" cy="116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6386" y="11172"/>
                </a:moveTo>
                <a:cubicBezTo>
                  <a:pt x="16759" y="10800"/>
                  <a:pt x="16759" y="10428"/>
                  <a:pt x="16386" y="10055"/>
                </a:cubicBezTo>
                <a:cubicBezTo>
                  <a:pt x="10055" y="3724"/>
                  <a:pt x="10055" y="3724"/>
                  <a:pt x="10055" y="3724"/>
                </a:cubicBezTo>
                <a:cubicBezTo>
                  <a:pt x="9683" y="3352"/>
                  <a:pt x="9310" y="3352"/>
                  <a:pt x="8938" y="3724"/>
                </a:cubicBezTo>
                <a:cubicBezTo>
                  <a:pt x="7448" y="5214"/>
                  <a:pt x="7448" y="5214"/>
                  <a:pt x="7448" y="5214"/>
                </a:cubicBezTo>
                <a:cubicBezTo>
                  <a:pt x="7076" y="5586"/>
                  <a:pt x="7076" y="5959"/>
                  <a:pt x="7448" y="6331"/>
                </a:cubicBezTo>
                <a:cubicBezTo>
                  <a:pt x="11545" y="10800"/>
                  <a:pt x="11545" y="10800"/>
                  <a:pt x="11545" y="10800"/>
                </a:cubicBezTo>
                <a:cubicBezTo>
                  <a:pt x="7448" y="14897"/>
                  <a:pt x="7448" y="14897"/>
                  <a:pt x="7448" y="14897"/>
                </a:cubicBezTo>
                <a:cubicBezTo>
                  <a:pt x="7076" y="15269"/>
                  <a:pt x="7076" y="16014"/>
                  <a:pt x="7448" y="16386"/>
                </a:cubicBezTo>
                <a:cubicBezTo>
                  <a:pt x="8938" y="17876"/>
                  <a:pt x="8938" y="17876"/>
                  <a:pt x="8938" y="17876"/>
                </a:cubicBezTo>
                <a:cubicBezTo>
                  <a:pt x="9310" y="18248"/>
                  <a:pt x="9683" y="18248"/>
                  <a:pt x="10055" y="17876"/>
                </a:cubicBezTo>
                <a:lnTo>
                  <a:pt x="16386" y="11172"/>
                </a:lnTo>
                <a:close/>
              </a:path>
            </a:pathLst>
          </a:custGeom>
          <a:solidFill>
            <a:srgbClr val="31539E"/>
          </a:solidFill>
          <a:ln w="12700" cap="flat">
            <a:noFill/>
            <a:miter lim="400000"/>
          </a:ln>
          <a:effectLst/>
        </p:spPr>
        <p:txBody>
          <a:bodyPr wrap="square" lIns="37621" tIns="37621" rIns="37621" bIns="37621" numCol="1" anchor="t">
            <a:noAutofit/>
          </a:bodyPr>
          <a:lstStyle/>
          <a:p>
            <a:pPr defTabSz="376206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975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A43FDCF-90CC-E774-62E2-FA1ADFEC6E0B}"/>
              </a:ext>
            </a:extLst>
          </p:cNvPr>
          <p:cNvGrpSpPr/>
          <p:nvPr/>
        </p:nvGrpSpPr>
        <p:grpSpPr>
          <a:xfrm>
            <a:off x="1464646" y="2109623"/>
            <a:ext cx="1797964" cy="1848217"/>
            <a:chOff x="2362165" y="854086"/>
            <a:chExt cx="2119634" cy="212602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92BBFAA-F606-5A3A-9776-E769D92EDF68}"/>
                </a:ext>
              </a:extLst>
            </p:cNvPr>
            <p:cNvGrpSpPr/>
            <p:nvPr/>
          </p:nvGrpSpPr>
          <p:grpSpPr>
            <a:xfrm>
              <a:off x="2970723" y="1183432"/>
              <a:ext cx="816735" cy="816735"/>
              <a:chOff x="2919942" y="1968573"/>
              <a:chExt cx="1482758" cy="1482758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91F9B7B6-B174-B109-4B9F-B753FA2B48E7}"/>
                  </a:ext>
                </a:extLst>
              </p:cNvPr>
              <p:cNvSpPr/>
              <p:nvPr/>
            </p:nvSpPr>
            <p:spPr>
              <a:xfrm>
                <a:off x="2948261" y="1999229"/>
                <a:ext cx="1380579" cy="138057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xmlns="" id="{9322D2CF-1D80-B016-4E1F-A5C97CCE735F}"/>
                  </a:ext>
                </a:extLst>
              </p:cNvPr>
              <p:cNvSpPr/>
              <p:nvPr/>
            </p:nvSpPr>
            <p:spPr>
              <a:xfrm>
                <a:off x="2919942" y="1968573"/>
                <a:ext cx="1482758" cy="148275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 cap="rnd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9C538FBC-FE3E-D4D4-7C17-818E5BB8738D}"/>
                </a:ext>
              </a:extLst>
            </p:cNvPr>
            <p:cNvSpPr/>
            <p:nvPr/>
          </p:nvSpPr>
          <p:spPr>
            <a:xfrm>
              <a:off x="2362165" y="2062559"/>
              <a:ext cx="2119634" cy="917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89"/>
                </a:lnSpc>
              </a:pPr>
              <a:r>
                <a:rPr lang="ru-RU" sz="998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Создает </a:t>
              </a:r>
            </a:p>
            <a:p>
              <a:pPr algn="ctr">
                <a:lnSpc>
                  <a:spcPts val="1089"/>
                </a:lnSpc>
              </a:pPr>
              <a:r>
                <a:rPr lang="ru-RU" sz="998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направление</a:t>
              </a:r>
            </a:p>
            <a:p>
              <a:pPr algn="ctr">
                <a:lnSpc>
                  <a:spcPts val="1089"/>
                </a:lnSpc>
              </a:pPr>
              <a:r>
                <a:rPr lang="ru-RU" sz="998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лабораторные и функциональные исследования 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E4707521-2EF1-95C8-BC96-23E1FD0D46EC}"/>
                </a:ext>
              </a:extLst>
            </p:cNvPr>
            <p:cNvSpPr/>
            <p:nvPr/>
          </p:nvSpPr>
          <p:spPr>
            <a:xfrm>
              <a:off x="2873464" y="854086"/>
              <a:ext cx="1077561" cy="299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89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 (МИС)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0C64681-E660-2E6A-E16B-CB3D0D6D0877}"/>
              </a:ext>
            </a:extLst>
          </p:cNvPr>
          <p:cNvGrpSpPr/>
          <p:nvPr/>
        </p:nvGrpSpPr>
        <p:grpSpPr>
          <a:xfrm>
            <a:off x="4406828" y="2017581"/>
            <a:ext cx="2853148" cy="1072705"/>
            <a:chOff x="2873464" y="754967"/>
            <a:chExt cx="3363600" cy="1233944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B9738741-6E0C-68A6-3685-30085ED6B755}"/>
                </a:ext>
              </a:extLst>
            </p:cNvPr>
            <p:cNvGrpSpPr/>
            <p:nvPr/>
          </p:nvGrpSpPr>
          <p:grpSpPr>
            <a:xfrm>
              <a:off x="2958180" y="1172176"/>
              <a:ext cx="816735" cy="816735"/>
              <a:chOff x="2897171" y="1948139"/>
              <a:chExt cx="1482758" cy="1482758"/>
            </a:xfrm>
          </p:grpSpPr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418E8DB9-A958-1639-5818-59E6F8F21BC2}"/>
                  </a:ext>
                </a:extLst>
              </p:cNvPr>
              <p:cNvSpPr/>
              <p:nvPr/>
            </p:nvSpPr>
            <p:spPr>
              <a:xfrm>
                <a:off x="2948261" y="1999229"/>
                <a:ext cx="1380579" cy="138057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604A02D0-B17D-30ED-6508-498EC0201E2F}"/>
                  </a:ext>
                </a:extLst>
              </p:cNvPr>
              <p:cNvSpPr/>
              <p:nvPr/>
            </p:nvSpPr>
            <p:spPr>
              <a:xfrm>
                <a:off x="2897171" y="1948139"/>
                <a:ext cx="1482758" cy="148275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 cap="rnd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957B2499-63A1-8CE9-B060-B4AC97DEFCC4}"/>
                </a:ext>
              </a:extLst>
            </p:cNvPr>
            <p:cNvSpPr/>
            <p:nvPr/>
          </p:nvSpPr>
          <p:spPr>
            <a:xfrm>
              <a:off x="3366547" y="754967"/>
              <a:ext cx="2870517" cy="755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89"/>
                </a:lnSpc>
              </a:pPr>
              <a:r>
                <a:rPr lang="ru-RU" sz="816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случае проф. пригодности </a:t>
              </a:r>
            </a:p>
            <a:p>
              <a:pPr algn="ctr">
                <a:lnSpc>
                  <a:spcPts val="1089"/>
                </a:lnSpc>
              </a:pPr>
              <a:r>
                <a:rPr lang="ru-RU" sz="816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врач выдает допуск </a:t>
              </a:r>
            </a:p>
            <a:p>
              <a:pPr algn="ctr">
                <a:lnSpc>
                  <a:spcPts val="1089"/>
                </a:lnSpc>
              </a:pPr>
              <a:r>
                <a:rPr lang="ru-RU" sz="816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 работе и создает </a:t>
              </a:r>
            </a:p>
            <a:p>
              <a:pPr algn="ctr">
                <a:lnSpc>
                  <a:spcPts val="1089"/>
                </a:lnSpc>
              </a:pPr>
              <a:r>
                <a:rPr lang="ru-RU" sz="816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электронную ЛМК 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585E952-81DC-9FD5-E52E-101D470E853D}"/>
                </a:ext>
              </a:extLst>
            </p:cNvPr>
            <p:cNvSpPr/>
            <p:nvPr/>
          </p:nvSpPr>
          <p:spPr>
            <a:xfrm>
              <a:off x="2873464" y="854086"/>
              <a:ext cx="1077561" cy="299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89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 (МИС)</a:t>
              </a:r>
            </a:p>
          </p:txBody>
        </p:sp>
      </p:grp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EFDAC535-4D95-8C5D-434B-B760D4EFE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825" y="5481090"/>
            <a:ext cx="3149060" cy="206036"/>
          </a:xfrm>
        </p:spPr>
        <p:txBody>
          <a:bodyPr>
            <a:noAutofit/>
          </a:bodyPr>
          <a:lstStyle/>
          <a:p>
            <a:pPr marL="0" indent="0">
              <a:lnSpc>
                <a:spcPts val="998"/>
              </a:lnSpc>
              <a:spcBef>
                <a:spcPts val="0"/>
              </a:spcBef>
              <a:spcAft>
                <a:spcPts val="181"/>
              </a:spcAft>
              <a:buNone/>
            </a:pPr>
            <a:r>
              <a:rPr lang="kk-KZ" sz="1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</a:t>
            </a:r>
            <a:r>
              <a:rPr lang="kk-K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kk-K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(Медицинские информационные системы)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50F1505-8412-0D0E-86C0-53E44E9A339C}"/>
              </a:ext>
            </a:extLst>
          </p:cNvPr>
          <p:cNvSpPr/>
          <p:nvPr/>
        </p:nvSpPr>
        <p:spPr>
          <a:xfrm>
            <a:off x="850730" y="5414021"/>
            <a:ext cx="463755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98"/>
              </a:lnSpc>
              <a:spcAft>
                <a:spcPts val="181"/>
              </a:spcAft>
            </a:pPr>
            <a:r>
              <a:rPr lang="kk-KZ" sz="953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</a:t>
            </a:r>
            <a:r>
              <a:rPr lang="kk-KZ" sz="953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части паспортных данных пациентов и данных о вакцинациях</a:t>
            </a:r>
          </a:p>
          <a:p>
            <a:pPr>
              <a:lnSpc>
                <a:spcPts val="998"/>
              </a:lnSpc>
              <a:spcAft>
                <a:spcPts val="181"/>
              </a:spcAft>
            </a:pPr>
            <a:r>
              <a:rPr lang="kk-KZ" sz="953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</a:t>
            </a:r>
            <a:r>
              <a:rPr lang="kk-KZ" sz="953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части данных о мед организации</a:t>
            </a:r>
            <a:endParaRPr lang="kk-KZ" sz="953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A53B93B-C086-2ED9-A8C4-3103DCF5E291}"/>
              </a:ext>
            </a:extLst>
          </p:cNvPr>
          <p:cNvSpPr/>
          <p:nvPr/>
        </p:nvSpPr>
        <p:spPr>
          <a:xfrm>
            <a:off x="844825" y="5198596"/>
            <a:ext cx="2579552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89"/>
              </a:lnSpc>
              <a:spcAft>
                <a:spcPts val="816"/>
              </a:spcAft>
            </a:pPr>
            <a:r>
              <a:rPr lang="kk-KZ" sz="1089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Внутренние интеграции модуля: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6B979A7-AC49-34BA-91FB-565D78C85BD8}"/>
              </a:ext>
            </a:extLst>
          </p:cNvPr>
          <p:cNvSpPr/>
          <p:nvPr/>
        </p:nvSpPr>
        <p:spPr>
          <a:xfrm>
            <a:off x="6723392" y="5230654"/>
            <a:ext cx="2438508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9"/>
              </a:lnSpc>
              <a:spcAft>
                <a:spcPts val="816"/>
              </a:spcAft>
            </a:pPr>
            <a:r>
              <a:rPr lang="kk-KZ" sz="1089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Внешние интеграции модуля: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BA463721-18BA-58B0-0D5E-12E89538BF68}"/>
              </a:ext>
            </a:extLst>
          </p:cNvPr>
          <p:cNvCxnSpPr>
            <a:cxnSpLocks/>
          </p:cNvCxnSpPr>
          <p:nvPr/>
        </p:nvCxnSpPr>
        <p:spPr>
          <a:xfrm flipH="1">
            <a:off x="536159" y="5120635"/>
            <a:ext cx="11090023" cy="0"/>
          </a:xfrm>
          <a:prstGeom prst="line">
            <a:avLst/>
          </a:prstGeom>
          <a:ln w="28575">
            <a:solidFill>
              <a:srgbClr val="0D63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155A9601-2576-C44A-8CD1-D88E6C9AD2F7}"/>
              </a:ext>
            </a:extLst>
          </p:cNvPr>
          <p:cNvCxnSpPr>
            <a:cxnSpLocks/>
          </p:cNvCxnSpPr>
          <p:nvPr/>
        </p:nvCxnSpPr>
        <p:spPr>
          <a:xfrm>
            <a:off x="11388450" y="6378300"/>
            <a:ext cx="942" cy="16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9EB7DB56-12EF-5143-3B80-C980DFCCD3B7}"/>
              </a:ext>
            </a:extLst>
          </p:cNvPr>
          <p:cNvSpPr/>
          <p:nvPr/>
        </p:nvSpPr>
        <p:spPr>
          <a:xfrm>
            <a:off x="5739683" y="3860166"/>
            <a:ext cx="3090520" cy="377459"/>
          </a:xfrm>
          <a:prstGeom prst="rect">
            <a:avLst/>
          </a:prstGeom>
          <a:solidFill>
            <a:srgbClr val="0D63AF"/>
          </a:solidFill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F4A21580-BB44-B972-E42F-3B5F313CA4C2}"/>
              </a:ext>
            </a:extLst>
          </p:cNvPr>
          <p:cNvSpPr/>
          <p:nvPr/>
        </p:nvSpPr>
        <p:spPr>
          <a:xfrm>
            <a:off x="5745820" y="3914588"/>
            <a:ext cx="3001200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8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</a:t>
            </a:r>
            <a:r>
              <a:rPr lang="en-US" sz="108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8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«ЭКСТРЕННОЕ ИЗВЕЩЕНИЕ»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D1701A3-CF65-FD69-6C7B-3D02738FD943}"/>
              </a:ext>
            </a:extLst>
          </p:cNvPr>
          <p:cNvSpPr txBox="1"/>
          <p:nvPr/>
        </p:nvSpPr>
        <p:spPr>
          <a:xfrm>
            <a:off x="5808033" y="4303922"/>
            <a:ext cx="29470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79"/>
              </a:lnSpc>
              <a:spcAft>
                <a:spcPts val="544"/>
              </a:spcAft>
            </a:pPr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поступлении ЭИ в модуль «ЭИ» </a:t>
            </a:r>
            <a:r>
              <a:rPr lang="kk-KZ" sz="95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передаются медицинские данные </a:t>
            </a:r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ИНН</a:t>
            </a:r>
            <a:r>
              <a:rPr lang="kk-KZ" sz="95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ИС МЗ РК</a:t>
            </a:r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т.ч. модуля «Вакцинация»</a:t>
            </a:r>
          </a:p>
        </p:txBody>
      </p:sp>
      <p:cxnSp>
        <p:nvCxnSpPr>
          <p:cNvPr id="116" name="Соединитель: уступ 115">
            <a:extLst>
              <a:ext uri="{FF2B5EF4-FFF2-40B4-BE49-F238E27FC236}">
                <a16:creationId xmlns:a16="http://schemas.microsoft.com/office/drawing/2014/main" xmlns="" id="{D6779A28-EFDA-7689-1146-5948BB845CC8}"/>
              </a:ext>
            </a:extLst>
          </p:cNvPr>
          <p:cNvCxnSpPr>
            <a:cxnSpLocks/>
            <a:stCxn id="34" idx="2"/>
          </p:cNvCxnSpPr>
          <p:nvPr/>
        </p:nvCxnSpPr>
        <p:spPr>
          <a:xfrm rot="16200000" flipH="1">
            <a:off x="4883330" y="3763048"/>
            <a:ext cx="775992" cy="81099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B906F092-D55A-6C73-DC7A-C4EAB8AA8968}"/>
              </a:ext>
            </a:extLst>
          </p:cNvPr>
          <p:cNvCxnSpPr>
            <a:cxnSpLocks/>
          </p:cNvCxnSpPr>
          <p:nvPr/>
        </p:nvCxnSpPr>
        <p:spPr>
          <a:xfrm flipV="1">
            <a:off x="5089045" y="3590850"/>
            <a:ext cx="3957829" cy="17270"/>
          </a:xfrm>
          <a:prstGeom prst="straightConnector1">
            <a:avLst/>
          </a:prstGeom>
          <a:ln w="28575">
            <a:solidFill>
              <a:srgbClr val="0D63A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47F5240-6877-BC42-5E17-391E2ABEA764}"/>
              </a:ext>
            </a:extLst>
          </p:cNvPr>
          <p:cNvSpPr txBox="1"/>
          <p:nvPr/>
        </p:nvSpPr>
        <p:spPr>
          <a:xfrm>
            <a:off x="6907696" y="3364274"/>
            <a:ext cx="1698413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отправляет информацию</a:t>
            </a:r>
            <a:endParaRPr lang="ru-RU" sz="95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328334-5F8C-E70F-47C1-84DD3BA0802D}"/>
              </a:ext>
            </a:extLst>
          </p:cNvPr>
          <p:cNvSpPr txBox="1"/>
          <p:nvPr/>
        </p:nvSpPr>
        <p:spPr>
          <a:xfrm>
            <a:off x="3964103" y="3229018"/>
            <a:ext cx="881932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Обнаружена инфекция</a:t>
            </a:r>
            <a:endParaRPr lang="ru-RU" sz="95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364AB3E-9A14-87EF-8B9D-3E2DD3221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03" y="3346495"/>
            <a:ext cx="434055" cy="434055"/>
          </a:xfrm>
          <a:prstGeom prst="rect">
            <a:avLst/>
          </a:prstGeom>
        </p:spPr>
      </p:pic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085CE9FC-65FA-F6B8-EA5A-91836C05D2BB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4865830" y="3116678"/>
            <a:ext cx="0" cy="229817"/>
          </a:xfrm>
          <a:prstGeom prst="straightConnector1">
            <a:avLst/>
          </a:prstGeom>
          <a:ln w="28575">
            <a:solidFill>
              <a:srgbClr val="0D63A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A993141-6FD1-3A36-0EFF-A38EF2942C92}"/>
              </a:ext>
            </a:extLst>
          </p:cNvPr>
          <p:cNvSpPr txBox="1"/>
          <p:nvPr/>
        </p:nvSpPr>
        <p:spPr>
          <a:xfrm>
            <a:off x="4779127" y="4061645"/>
            <a:ext cx="922956" cy="65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отправляет Экстренное извещение</a:t>
            </a:r>
            <a:endParaRPr lang="ru-RU" sz="907" dirty="0"/>
          </a:p>
          <a:p>
            <a:pPr algn="ctr"/>
            <a:endParaRPr lang="ru-RU" sz="95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Группа 12">
            <a:extLst>
              <a:ext uri="{FF2B5EF4-FFF2-40B4-BE49-F238E27FC236}">
                <a16:creationId xmlns:a16="http://schemas.microsoft.com/office/drawing/2014/main" xmlns="" id="{E284B96B-3BE9-E75A-0342-3ECD29F22156}"/>
              </a:ext>
            </a:extLst>
          </p:cNvPr>
          <p:cNvGrpSpPr>
            <a:grpSpLocks/>
          </p:cNvGrpSpPr>
          <p:nvPr/>
        </p:nvGrpSpPr>
        <p:grpSpPr bwMode="auto">
          <a:xfrm>
            <a:off x="-17424" y="7188814"/>
            <a:ext cx="11993114" cy="291160"/>
            <a:chOff x="12270" y="6530728"/>
            <a:chExt cx="12113273" cy="327272"/>
          </a:xfrm>
        </p:grpSpPr>
        <p:pic>
          <p:nvPicPr>
            <p:cNvPr id="86" name="Рисунок 13">
              <a:extLst>
                <a:ext uri="{FF2B5EF4-FFF2-40B4-BE49-F238E27FC236}">
                  <a16:creationId xmlns:a16="http://schemas.microsoft.com/office/drawing/2014/main" xmlns="" id="{1F79B9F5-CC2D-6F6C-C487-79FF1461D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12270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43EAC4CE-2BED-8CF8-3084-C3783C3DB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3956268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17F48BA1-9C56-153B-E8CA-4D83C7094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9"/>
            <a:stretch>
              <a:fillRect/>
            </a:stretch>
          </p:blipFill>
          <p:spPr bwMode="auto">
            <a:xfrm>
              <a:off x="7891799" y="6530728"/>
              <a:ext cx="4233744" cy="32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ABF6103C-2538-37AD-01E3-5124A29FB3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45977" y="2536164"/>
            <a:ext cx="388215" cy="3978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ABF6103C-2538-37AD-01E3-5124A29FB3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27332" y="2527690"/>
            <a:ext cx="388215" cy="3978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92D5AAA-C244-4756-B898-68424BF6BF87}"/>
              </a:ext>
            </a:extLst>
          </p:cNvPr>
          <p:cNvSpPr txBox="1"/>
          <p:nvPr/>
        </p:nvSpPr>
        <p:spPr>
          <a:xfrm>
            <a:off x="0" y="5762821"/>
            <a:ext cx="121231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13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марта текущего года зарегистрирован приказ «О внесении изменений в Приказ Министра здравоохранения Республики Казахстан от 16 ноября 2020 года № ҚР ДСМ-196/2020 «Об утверждении Правил выдачи, учета и ведения личных медицинских книжек»», согласно которого с 1 января 2025 года осуществление выдачи, учета и ведения ЛМК будет осуществляться только в электронной форме.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70AA8B-223E-4323-8A7C-5307D4B4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7105696"/>
            <a:ext cx="2743200" cy="401638"/>
          </a:xfrm>
        </p:spPr>
        <p:txBody>
          <a:bodyPr/>
          <a:lstStyle/>
          <a:p>
            <a:fld id="{786C1866-2BCF-4496-B3D6-619F0E85828C}" type="slidenum">
              <a:rPr lang="x-none" smtClean="0"/>
              <a:t>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6092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350;p32" descr="Google Shape;350;p32"/>
          <p:cNvPicPr>
            <a:picLocks noChangeAspect="1"/>
          </p:cNvPicPr>
          <p:nvPr/>
        </p:nvPicPr>
        <p:blipFill>
          <a:blip r:embed="rId2">
            <a:extLst/>
          </a:blip>
          <a:srcRect t="41664" r="11863" b="50050"/>
          <a:stretch>
            <a:fillRect/>
          </a:stretch>
        </p:blipFill>
        <p:spPr>
          <a:xfrm>
            <a:off x="1303" y="6948"/>
            <a:ext cx="12191999" cy="80044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Google Shape;356;p32"/>
          <p:cNvSpPr txBox="1"/>
          <p:nvPr/>
        </p:nvSpPr>
        <p:spPr>
          <a:xfrm>
            <a:off x="490435" y="0"/>
            <a:ext cx="11213734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dirty="0" smtClean="0"/>
              <a:t>мобильное приложение </a:t>
            </a:r>
            <a:r>
              <a:rPr lang="en-US" dirty="0" err="1"/>
              <a:t>eGov</a:t>
            </a:r>
            <a:r>
              <a:rPr lang="en-US" dirty="0"/>
              <a:t> mobile</a:t>
            </a:r>
          </a:p>
          <a:p>
            <a:pPr algn="ctr"/>
            <a:r>
              <a:rPr lang="ru-RU" dirty="0" smtClean="0"/>
              <a:t>сервисе </a:t>
            </a:r>
            <a:r>
              <a:rPr lang="ru-RU" dirty="0" err="1" smtClean="0"/>
              <a:t>eDensaulyq</a:t>
            </a:r>
            <a:endParaRPr dirty="0"/>
          </a:p>
        </p:txBody>
      </p:sp>
      <p:pic>
        <p:nvPicPr>
          <p:cNvPr id="229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6241" y="655521"/>
            <a:ext cx="10729112" cy="7161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Рисунок 79" descr="Рисунок 7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4487" y="2426333"/>
            <a:ext cx="1869419" cy="5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Google Shape;466;p33"/>
          <p:cNvSpPr txBox="1"/>
          <p:nvPr/>
        </p:nvSpPr>
        <p:spPr>
          <a:xfrm>
            <a:off x="8248787" y="3200958"/>
            <a:ext cx="3299633" cy="145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b="1">
                <a:solidFill>
                  <a:srgbClr val="306E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БЛАГОДАРЯ EDENSAULYQ КАЗАХСТАНЦЫ ИМЕЮТ БЫСТРЫЙ ДОСТУП </a:t>
            </a:r>
            <a:r>
              <a:rPr dirty="0" smtClean="0"/>
              <a:t>К</a:t>
            </a:r>
            <a:r>
              <a:rPr lang="kk-KZ" dirty="0" smtClean="0"/>
              <a:t> ЭЛЕКТРОННОЙ</a:t>
            </a:r>
            <a:r>
              <a:rPr dirty="0" smtClean="0"/>
              <a:t> ЛИЧН</a:t>
            </a:r>
            <a:r>
              <a:rPr lang="kk-KZ" dirty="0" smtClean="0"/>
              <a:t>ОЙ</a:t>
            </a:r>
            <a:r>
              <a:rPr dirty="0" smtClean="0"/>
              <a:t> МЕДИЦИНСК</a:t>
            </a:r>
            <a:r>
              <a:rPr lang="kk-KZ" dirty="0" smtClean="0"/>
              <a:t>ОЙ</a:t>
            </a:r>
            <a:r>
              <a:rPr dirty="0" smtClean="0"/>
              <a:t> КНИЖК</a:t>
            </a:r>
            <a:r>
              <a:rPr lang="kk-KZ" dirty="0" smtClean="0"/>
              <a:t>Е</a:t>
            </a:r>
            <a:r>
              <a:rPr dirty="0" smtClean="0"/>
              <a:t>.</a:t>
            </a:r>
            <a:endParaRPr dirty="0"/>
          </a:p>
        </p:txBody>
      </p:sp>
      <p:grpSp>
        <p:nvGrpSpPr>
          <p:cNvPr id="239" name="Google Shape;818;p26"/>
          <p:cNvGrpSpPr/>
          <p:nvPr/>
        </p:nvGrpSpPr>
        <p:grpSpPr>
          <a:xfrm>
            <a:off x="1304" y="6981065"/>
            <a:ext cx="12190696" cy="578610"/>
            <a:chOff x="0" y="0"/>
            <a:chExt cx="12190695" cy="226340"/>
          </a:xfrm>
        </p:grpSpPr>
        <p:grpSp>
          <p:nvGrpSpPr>
            <p:cNvPr id="237" name="Google Shape;819;p26"/>
            <p:cNvGrpSpPr/>
            <p:nvPr/>
          </p:nvGrpSpPr>
          <p:grpSpPr>
            <a:xfrm>
              <a:off x="0" y="8"/>
              <a:ext cx="9258929" cy="226333"/>
              <a:chOff x="0" y="0"/>
              <a:chExt cx="9258928" cy="226331"/>
            </a:xfrm>
          </p:grpSpPr>
          <p:grpSp>
            <p:nvGrpSpPr>
              <p:cNvPr id="235" name="Google Shape;820;p26"/>
              <p:cNvGrpSpPr/>
              <p:nvPr/>
            </p:nvGrpSpPr>
            <p:grpSpPr>
              <a:xfrm>
                <a:off x="-1" y="8"/>
                <a:ext cx="8388158" cy="226324"/>
                <a:chOff x="0" y="0"/>
                <a:chExt cx="8388155" cy="226323"/>
              </a:xfrm>
            </p:grpSpPr>
            <p:pic>
              <p:nvPicPr>
                <p:cNvPr id="232" name="Google Shape;821;p26" descr="Google Shape;821;p26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b="75029"/>
                <a:stretch>
                  <a:fillRect/>
                </a:stretch>
              </p:blipFill>
              <p:spPr>
                <a:xfrm>
                  <a:off x="0" y="-1"/>
                  <a:ext cx="2931769" cy="2263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3" name="Google Shape;822;p26" descr="Google Shape;822;p26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b="75029"/>
                <a:stretch>
                  <a:fillRect/>
                </a:stretch>
              </p:blipFill>
              <p:spPr>
                <a:xfrm>
                  <a:off x="2731125" y="-1"/>
                  <a:ext cx="2931769" cy="2263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4" name="Google Shape;823;p26" descr="Google Shape;823;p26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b="75029"/>
                <a:stretch>
                  <a:fillRect/>
                </a:stretch>
              </p:blipFill>
              <p:spPr>
                <a:xfrm>
                  <a:off x="5456388" y="-1"/>
                  <a:ext cx="2931769" cy="2263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36" name="Google Shape;824;p26" descr="Google Shape;824;p26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b="75029"/>
              <a:stretch>
                <a:fillRect/>
              </a:stretch>
            </p:blipFill>
            <p:spPr>
              <a:xfrm>
                <a:off x="6327161" y="-1"/>
                <a:ext cx="2931768" cy="2263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8" name="Google Shape;825;p26" descr="Google Shape;825;p26"/>
            <p:cNvPicPr>
              <a:picLocks noChangeAspect="1"/>
            </p:cNvPicPr>
            <p:nvPr/>
          </p:nvPicPr>
          <p:blipFill>
            <a:blip r:embed="rId5">
              <a:extLst/>
            </a:blip>
            <a:srcRect b="75029"/>
            <a:stretch>
              <a:fillRect/>
            </a:stretch>
          </p:blipFill>
          <p:spPr>
            <a:xfrm>
              <a:off x="9258928" y="-1"/>
              <a:ext cx="2931768" cy="22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991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192;p28"/>
          <p:cNvGrpSpPr/>
          <p:nvPr/>
        </p:nvGrpSpPr>
        <p:grpSpPr>
          <a:xfrm>
            <a:off x="-5477" y="793934"/>
            <a:ext cx="12201204" cy="929603"/>
            <a:chOff x="-1" y="-1"/>
            <a:chExt cx="12201202" cy="929602"/>
          </a:xfrm>
        </p:grpSpPr>
        <p:sp>
          <p:nvSpPr>
            <p:cNvPr id="241" name="Прямоугольник"/>
            <p:cNvSpPr/>
            <p:nvPr/>
          </p:nvSpPr>
          <p:spPr>
            <a:xfrm>
              <a:off x="-1" y="-1"/>
              <a:ext cx="12201202" cy="929602"/>
            </a:xfrm>
            <a:prstGeom prst="rect">
              <a:avLst/>
            </a:prstGeom>
            <a:solidFill>
              <a:srgbClr val="EEF5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242" name="Текст"/>
            <p:cNvSpPr txBox="1"/>
            <p:nvPr/>
          </p:nvSpPr>
          <p:spPr>
            <a:xfrm>
              <a:off x="41465" y="299818"/>
              <a:ext cx="12118270" cy="329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467" tIns="41467" rIns="41467" bIns="41467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244" name="Google Shape;350;p32" descr="Google Shape;350;p32"/>
          <p:cNvPicPr>
            <a:picLocks noChangeAspect="1"/>
          </p:cNvPicPr>
          <p:nvPr/>
        </p:nvPicPr>
        <p:blipFill>
          <a:blip r:embed="rId2">
            <a:extLst/>
          </a:blip>
          <a:srcRect t="41664" r="11863" b="50050"/>
          <a:stretch>
            <a:fillRect/>
          </a:stretch>
        </p:blipFill>
        <p:spPr>
          <a:xfrm>
            <a:off x="1303" y="-21697"/>
            <a:ext cx="12191999" cy="80044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Google Shape;356;p32"/>
          <p:cNvSpPr txBox="1"/>
          <p:nvPr/>
        </p:nvSpPr>
        <p:spPr>
          <a:xfrm>
            <a:off x="239397" y="105588"/>
            <a:ext cx="11213734" cy="43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dirty="0"/>
              <a:t>ЛИЧНАЯ МЕДИЦИНСКАЯ КНИЖКА</a:t>
            </a:r>
          </a:p>
        </p:txBody>
      </p:sp>
      <p:grpSp>
        <p:nvGrpSpPr>
          <p:cNvPr id="253" name="Google Shape;818;p26"/>
          <p:cNvGrpSpPr/>
          <p:nvPr/>
        </p:nvGrpSpPr>
        <p:grpSpPr>
          <a:xfrm>
            <a:off x="-9823" y="7094113"/>
            <a:ext cx="12190696" cy="468537"/>
            <a:chOff x="0" y="0"/>
            <a:chExt cx="12190695" cy="226340"/>
          </a:xfrm>
        </p:grpSpPr>
        <p:grpSp>
          <p:nvGrpSpPr>
            <p:cNvPr id="251" name="Google Shape;819;p26"/>
            <p:cNvGrpSpPr/>
            <p:nvPr/>
          </p:nvGrpSpPr>
          <p:grpSpPr>
            <a:xfrm>
              <a:off x="0" y="8"/>
              <a:ext cx="9258929" cy="226333"/>
              <a:chOff x="0" y="0"/>
              <a:chExt cx="9258928" cy="226331"/>
            </a:xfrm>
          </p:grpSpPr>
          <p:grpSp>
            <p:nvGrpSpPr>
              <p:cNvPr id="249" name="Google Shape;820;p26"/>
              <p:cNvGrpSpPr/>
              <p:nvPr/>
            </p:nvGrpSpPr>
            <p:grpSpPr>
              <a:xfrm>
                <a:off x="-1" y="8"/>
                <a:ext cx="8388158" cy="226324"/>
                <a:chOff x="0" y="0"/>
                <a:chExt cx="8388155" cy="226323"/>
              </a:xfrm>
            </p:grpSpPr>
            <p:pic>
              <p:nvPicPr>
                <p:cNvPr id="246" name="Google Shape;821;p26" descr="Google Shape;821;p26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b="75029"/>
                <a:stretch>
                  <a:fillRect/>
                </a:stretch>
              </p:blipFill>
              <p:spPr>
                <a:xfrm>
                  <a:off x="0" y="-1"/>
                  <a:ext cx="2931769" cy="2263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7" name="Google Shape;822;p26" descr="Google Shape;822;p26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b="75029"/>
                <a:stretch>
                  <a:fillRect/>
                </a:stretch>
              </p:blipFill>
              <p:spPr>
                <a:xfrm>
                  <a:off x="2731125" y="-1"/>
                  <a:ext cx="2931769" cy="2263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8" name="Google Shape;823;p26" descr="Google Shape;823;p26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b="75029"/>
                <a:stretch>
                  <a:fillRect/>
                </a:stretch>
              </p:blipFill>
              <p:spPr>
                <a:xfrm>
                  <a:off x="5456388" y="-1"/>
                  <a:ext cx="2931769" cy="2263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50" name="Google Shape;824;p26" descr="Google Shape;824;p26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b="75029"/>
              <a:stretch>
                <a:fillRect/>
              </a:stretch>
            </p:blipFill>
            <p:spPr>
              <a:xfrm>
                <a:off x="6327161" y="-1"/>
                <a:ext cx="2931768" cy="2263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52" name="Google Shape;825;p26" descr="Google Shape;825;p26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75029"/>
            <a:stretch>
              <a:fillRect/>
            </a:stretch>
          </p:blipFill>
          <p:spPr>
            <a:xfrm>
              <a:off x="9258928" y="-1"/>
              <a:ext cx="2931768" cy="22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198;p28"/>
          <p:cNvSpPr txBox="1"/>
          <p:nvPr/>
        </p:nvSpPr>
        <p:spPr>
          <a:xfrm>
            <a:off x="1067377" y="899897"/>
            <a:ext cx="10809449" cy="6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1467" tIns="41467" rIns="41467" bIns="41467">
            <a:spAutoFit/>
          </a:bodyPr>
          <a:lstStyle/>
          <a:p>
            <a:pPr>
              <a:defRPr sz="1200" b="1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 err="1"/>
              <a:t>Цель</a:t>
            </a:r>
            <a:r>
              <a:rPr sz="1200" dirty="0"/>
              <a:t>: </a:t>
            </a:r>
          </a:p>
          <a:p>
            <a:pPr>
              <a:defRPr sz="1200" b="1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 err="1"/>
              <a:t>Учет</a:t>
            </a:r>
            <a:r>
              <a:rPr sz="1200" dirty="0"/>
              <a:t> </a:t>
            </a:r>
            <a:r>
              <a:rPr lang="kk-KZ" sz="1200" dirty="0" smtClean="0"/>
              <a:t>выдачи, ведения, своевременного </a:t>
            </a:r>
            <a:r>
              <a:rPr sz="1200" dirty="0" err="1" smtClean="0"/>
              <a:t>получения</a:t>
            </a:r>
            <a:r>
              <a:rPr sz="1200" dirty="0" smtClean="0"/>
              <a:t> </a:t>
            </a:r>
            <a:r>
              <a:rPr sz="1200" dirty="0" err="1"/>
              <a:t>допуска</a:t>
            </a:r>
            <a:r>
              <a:rPr sz="1200" dirty="0"/>
              <a:t> к </a:t>
            </a:r>
            <a:r>
              <a:rPr sz="1200" dirty="0" err="1"/>
              <a:t>работе</a:t>
            </a:r>
            <a:r>
              <a:rPr sz="1200" dirty="0"/>
              <a:t> </a:t>
            </a:r>
            <a:r>
              <a:rPr lang="kk-KZ" sz="1200" dirty="0" smtClean="0"/>
              <a:t>и </a:t>
            </a:r>
            <a:r>
              <a:rPr sz="1200" dirty="0" err="1" smtClean="0"/>
              <a:t>недопущения</a:t>
            </a:r>
            <a:r>
              <a:rPr sz="1200" dirty="0" smtClean="0"/>
              <a:t> </a:t>
            </a:r>
            <a:r>
              <a:rPr sz="1200" dirty="0" err="1" smtClean="0"/>
              <a:t>нарушени</a:t>
            </a:r>
            <a:r>
              <a:rPr lang="kk-KZ" sz="1200" dirty="0" smtClean="0"/>
              <a:t>й</a:t>
            </a:r>
            <a:r>
              <a:rPr sz="1200" dirty="0" smtClean="0"/>
              <a:t> </a:t>
            </a:r>
            <a:r>
              <a:rPr sz="1200" dirty="0"/>
              <a:t>санитарно-</a:t>
            </a:r>
            <a:r>
              <a:rPr sz="1200" dirty="0" err="1"/>
              <a:t>эпидемиологических</a:t>
            </a:r>
            <a:r>
              <a:rPr sz="1200" dirty="0"/>
              <a:t> </a:t>
            </a:r>
            <a:r>
              <a:rPr sz="1200" dirty="0" err="1"/>
              <a:t>правил</a:t>
            </a:r>
            <a:r>
              <a:rPr sz="1200" dirty="0"/>
              <a:t> </a:t>
            </a:r>
            <a:r>
              <a:rPr lang="ru-RU" sz="1200" dirty="0" smtClean="0"/>
              <a:t>прохождения медицинских осмотров </a:t>
            </a:r>
            <a:r>
              <a:rPr lang="kk-KZ" sz="1200" dirty="0" smtClean="0"/>
              <a:t>предъявляемых к </a:t>
            </a:r>
            <a:r>
              <a:rPr sz="1200" dirty="0" err="1" smtClean="0"/>
              <a:t>декретированным</a:t>
            </a:r>
            <a:r>
              <a:rPr sz="1200" dirty="0" smtClean="0"/>
              <a:t> </a:t>
            </a:r>
            <a:r>
              <a:rPr sz="1200" dirty="0" err="1" smtClean="0"/>
              <a:t>группам</a:t>
            </a:r>
            <a:r>
              <a:rPr sz="1200" dirty="0" smtClean="0"/>
              <a:t> </a:t>
            </a:r>
            <a:r>
              <a:rPr sz="1200" dirty="0" err="1"/>
              <a:t>населения</a:t>
            </a:r>
            <a:endParaRPr sz="1200" dirty="0"/>
          </a:p>
        </p:txBody>
      </p:sp>
      <p:pic>
        <p:nvPicPr>
          <p:cNvPr id="255" name="Google Shape;202;p28" descr="Google Shape;202;p28"/>
          <p:cNvPicPr>
            <a:picLocks noChangeAspect="1"/>
          </p:cNvPicPr>
          <p:nvPr/>
        </p:nvPicPr>
        <p:blipFill>
          <a:blip r:embed="rId4">
            <a:extLst/>
          </a:blip>
          <a:srcRect l="11038" t="25496" r="77743" b="49614"/>
          <a:stretch>
            <a:fillRect/>
          </a:stretch>
        </p:blipFill>
        <p:spPr>
          <a:xfrm>
            <a:off x="295795" y="942532"/>
            <a:ext cx="511776" cy="508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Google Shape;207;p28" descr="Google Shape;207;p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1782" y="1031193"/>
            <a:ext cx="318777" cy="31877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Google Shape;156;p14"/>
          <p:cNvSpPr/>
          <p:nvPr/>
        </p:nvSpPr>
        <p:spPr>
          <a:xfrm>
            <a:off x="-20947" y="1731495"/>
            <a:ext cx="12212948" cy="533599"/>
          </a:xfrm>
          <a:prstGeom prst="rect">
            <a:avLst/>
          </a:prstGeom>
          <a:gradFill>
            <a:gsLst>
              <a:gs pos="0">
                <a:srgbClr val="3886BF"/>
              </a:gs>
              <a:gs pos="12000">
                <a:srgbClr val="3886BF"/>
              </a:gs>
              <a:gs pos="94000">
                <a:srgbClr val="2F2F79"/>
              </a:gs>
              <a:gs pos="100000">
                <a:srgbClr val="2F2F79"/>
              </a:gs>
            </a:gsLst>
            <a:lin ang="810001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</a:defRPr>
            </a:pPr>
            <a:endParaRPr sz="700"/>
          </a:p>
        </p:txBody>
      </p:sp>
      <p:sp>
        <p:nvSpPr>
          <p:cNvPr id="258" name="Google Shape;157;p14"/>
          <p:cNvSpPr/>
          <p:nvPr/>
        </p:nvSpPr>
        <p:spPr>
          <a:xfrm>
            <a:off x="0" y="1722656"/>
            <a:ext cx="1198201" cy="52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871" y="0"/>
                </a:lnTo>
                <a:lnTo>
                  <a:pt x="21600" y="10800"/>
                </a:lnTo>
                <a:lnTo>
                  <a:pt x="16871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22D84"/>
              </a:gs>
              <a:gs pos="18000">
                <a:srgbClr val="322D84"/>
              </a:gs>
              <a:gs pos="100000">
                <a:srgbClr val="2C6EB0"/>
              </a:gs>
            </a:gsLst>
            <a:lin ang="1920016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</a:defRPr>
            </a:pPr>
            <a:endParaRPr sz="700"/>
          </a:p>
        </p:txBody>
      </p:sp>
      <p:pic>
        <p:nvPicPr>
          <p:cNvPr id="259" name="Google Shape;158;p14" descr="Google Shape;158;p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353" y="1828370"/>
            <a:ext cx="354660" cy="39556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Google Shape;159;p14"/>
          <p:cNvSpPr txBox="1"/>
          <p:nvPr/>
        </p:nvSpPr>
        <p:spPr>
          <a:xfrm>
            <a:off x="1536236" y="1821967"/>
            <a:ext cx="4040232" cy="25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099" tIns="20099" rIns="20099" bIns="20099" anchor="ctr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РЕАЛИЗОВАНО НА СТОРОНЕ ИС МЗ РК</a:t>
            </a:r>
          </a:p>
        </p:txBody>
      </p:sp>
      <p:sp>
        <p:nvSpPr>
          <p:cNvPr id="261" name="Google Shape;160;p14"/>
          <p:cNvSpPr txBox="1"/>
          <p:nvPr/>
        </p:nvSpPr>
        <p:spPr>
          <a:xfrm>
            <a:off x="818346" y="2332973"/>
            <a:ext cx="11058480" cy="123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099" tIns="20099" rIns="20099" bIns="20099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 err="1"/>
              <a:t>Реализован</a:t>
            </a:r>
            <a:r>
              <a:rPr sz="1200" dirty="0"/>
              <a:t> </a:t>
            </a:r>
            <a:r>
              <a:rPr sz="1200" dirty="0" err="1"/>
              <a:t>модуль</a:t>
            </a:r>
            <a:r>
              <a:rPr sz="1200" dirty="0"/>
              <a:t> «</a:t>
            </a:r>
            <a:r>
              <a:rPr sz="1200" dirty="0" err="1"/>
              <a:t>Личная</a:t>
            </a:r>
            <a:r>
              <a:rPr sz="1200" dirty="0"/>
              <a:t> </a:t>
            </a:r>
            <a:r>
              <a:rPr sz="1200" dirty="0" err="1"/>
              <a:t>медицинская</a:t>
            </a:r>
            <a:r>
              <a:rPr sz="1200" dirty="0"/>
              <a:t> </a:t>
            </a:r>
            <a:r>
              <a:rPr sz="1200" dirty="0" err="1"/>
              <a:t>книжка</a:t>
            </a:r>
            <a:r>
              <a:rPr sz="1200" dirty="0"/>
              <a:t>» </a:t>
            </a:r>
          </a:p>
          <a:p>
            <a:pPr>
              <a:lnSpc>
                <a:spcPct val="115000"/>
              </a:lnSpc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 err="1"/>
              <a:t>Реализован</a:t>
            </a:r>
            <a:r>
              <a:rPr sz="1200" dirty="0"/>
              <a:t> </a:t>
            </a:r>
            <a:r>
              <a:rPr sz="1200" dirty="0" err="1"/>
              <a:t>сервис</a:t>
            </a:r>
            <a:r>
              <a:rPr sz="1200" dirty="0"/>
              <a:t> </a:t>
            </a:r>
            <a:r>
              <a:rPr sz="1200" dirty="0" err="1"/>
              <a:t>для</a:t>
            </a:r>
            <a:r>
              <a:rPr sz="1200" dirty="0"/>
              <a:t> </a:t>
            </a:r>
            <a:r>
              <a:rPr sz="1200" dirty="0" err="1"/>
              <a:t>приема-передачи</a:t>
            </a:r>
            <a:r>
              <a:rPr sz="1200" dirty="0"/>
              <a:t> </a:t>
            </a:r>
            <a:r>
              <a:rPr sz="1200" dirty="0" err="1"/>
              <a:t>данных</a:t>
            </a:r>
            <a:r>
              <a:rPr sz="1200" dirty="0"/>
              <a:t> и </a:t>
            </a:r>
            <a:r>
              <a:rPr sz="1200" dirty="0" err="1"/>
              <a:t>опубликован</a:t>
            </a:r>
            <a:r>
              <a:rPr sz="1200" dirty="0"/>
              <a:t> </a:t>
            </a:r>
            <a:r>
              <a:rPr sz="1200" dirty="0" err="1"/>
              <a:t>на</a:t>
            </a:r>
            <a:r>
              <a:rPr sz="1200" dirty="0"/>
              <a:t> Smart Bridge. </a:t>
            </a:r>
            <a:r>
              <a:rPr sz="1200" dirty="0" err="1"/>
              <a:t>Успешно</a:t>
            </a:r>
            <a:r>
              <a:rPr sz="1200" dirty="0"/>
              <a:t> </a:t>
            </a:r>
            <a:r>
              <a:rPr sz="1200" dirty="0" err="1"/>
              <a:t>протестированы</a:t>
            </a:r>
            <a:r>
              <a:rPr sz="1200" dirty="0"/>
              <a:t> МИС </a:t>
            </a:r>
            <a:r>
              <a:rPr sz="1200" dirty="0" err="1"/>
              <a:t>Жетису</a:t>
            </a:r>
            <a:r>
              <a:rPr sz="1200" dirty="0"/>
              <a:t>, МИС </a:t>
            </a:r>
            <a:r>
              <a:rPr sz="1200" dirty="0" err="1"/>
              <a:t>Надежда</a:t>
            </a:r>
            <a:r>
              <a:rPr sz="1200" dirty="0"/>
              <a:t>, МИС </a:t>
            </a:r>
            <a:r>
              <a:rPr sz="1200" dirty="0" err="1"/>
              <a:t>Дамумед</a:t>
            </a:r>
            <a:r>
              <a:rPr sz="1200" dirty="0"/>
              <a:t>. </a:t>
            </a:r>
            <a:r>
              <a:rPr sz="1200" dirty="0" err="1"/>
              <a:t>Вывод</a:t>
            </a:r>
            <a:r>
              <a:rPr sz="1200" dirty="0"/>
              <a:t> </a:t>
            </a:r>
            <a:r>
              <a:rPr sz="1200" dirty="0" err="1"/>
              <a:t>на</a:t>
            </a:r>
            <a:r>
              <a:rPr sz="1200" dirty="0"/>
              <a:t> </a:t>
            </a:r>
            <a:r>
              <a:rPr sz="1200" dirty="0" err="1"/>
              <a:t>промышленный</a:t>
            </a:r>
            <a:r>
              <a:rPr sz="1200" dirty="0"/>
              <a:t> </a:t>
            </a:r>
            <a:r>
              <a:rPr sz="1200" dirty="0" err="1"/>
              <a:t>стенд</a:t>
            </a:r>
            <a:r>
              <a:rPr sz="1200" dirty="0"/>
              <a:t> </a:t>
            </a:r>
            <a:r>
              <a:rPr sz="1200" dirty="0" err="1"/>
              <a:t>модуля</a:t>
            </a:r>
            <a:r>
              <a:rPr sz="1200" dirty="0"/>
              <a:t> ЛМК </a:t>
            </a:r>
            <a:r>
              <a:rPr sz="1200" dirty="0" err="1"/>
              <a:t>от</a:t>
            </a:r>
            <a:r>
              <a:rPr sz="1200" dirty="0"/>
              <a:t> </a:t>
            </a:r>
            <a:r>
              <a:rPr sz="1200" dirty="0" err="1"/>
              <a:t>данных</a:t>
            </a:r>
            <a:r>
              <a:rPr sz="1200" dirty="0"/>
              <a:t> МИС </a:t>
            </a:r>
            <a:r>
              <a:rPr sz="1200" dirty="0" err="1"/>
              <a:t>планируется</a:t>
            </a:r>
            <a:r>
              <a:rPr sz="1200" dirty="0"/>
              <a:t> в </a:t>
            </a:r>
            <a:r>
              <a:rPr lang="kk-KZ" sz="1200" smtClean="0"/>
              <a:t>декабре</a:t>
            </a:r>
            <a:r>
              <a:rPr sz="1200" smtClean="0"/>
              <a:t> </a:t>
            </a:r>
            <a:r>
              <a:rPr sz="1200" dirty="0"/>
              <a:t>2024 </a:t>
            </a:r>
            <a:r>
              <a:rPr sz="1200" dirty="0" err="1"/>
              <a:t>года</a:t>
            </a:r>
            <a:r>
              <a:rPr sz="1200" dirty="0"/>
              <a:t>.</a:t>
            </a:r>
          </a:p>
          <a:p>
            <a:pPr>
              <a:lnSpc>
                <a:spcPct val="115000"/>
              </a:lnSpc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 err="1"/>
              <a:t>Реализован</a:t>
            </a:r>
            <a:r>
              <a:rPr sz="1200" dirty="0"/>
              <a:t> </a:t>
            </a:r>
            <a:r>
              <a:rPr sz="1200" dirty="0" err="1"/>
              <a:t>раздел</a:t>
            </a:r>
            <a:r>
              <a:rPr sz="1200" dirty="0"/>
              <a:t> «</a:t>
            </a:r>
            <a:r>
              <a:rPr sz="1200" dirty="0" err="1"/>
              <a:t>Личная</a:t>
            </a:r>
            <a:r>
              <a:rPr sz="1200" dirty="0"/>
              <a:t> </a:t>
            </a:r>
            <a:r>
              <a:rPr sz="1200" dirty="0" err="1"/>
              <a:t>медицинская</a:t>
            </a:r>
            <a:r>
              <a:rPr sz="1200" dirty="0"/>
              <a:t> </a:t>
            </a:r>
            <a:r>
              <a:rPr sz="1200" dirty="0" err="1"/>
              <a:t>книжка</a:t>
            </a:r>
            <a:r>
              <a:rPr sz="1200" dirty="0"/>
              <a:t>» в </a:t>
            </a:r>
            <a:r>
              <a:rPr sz="1200" dirty="0" err="1"/>
              <a:t>сервисе</a:t>
            </a:r>
            <a:r>
              <a:rPr sz="1200" dirty="0"/>
              <a:t> Е-</a:t>
            </a:r>
            <a:r>
              <a:rPr sz="1200" dirty="0" err="1"/>
              <a:t>densaulyq</a:t>
            </a:r>
            <a:r>
              <a:rPr sz="1200" dirty="0"/>
              <a:t> </a:t>
            </a:r>
            <a:r>
              <a:rPr sz="1200" dirty="0" err="1"/>
              <a:t>приложения</a:t>
            </a:r>
            <a:r>
              <a:rPr sz="1200" dirty="0"/>
              <a:t> </a:t>
            </a:r>
            <a:r>
              <a:rPr sz="1200" dirty="0" err="1"/>
              <a:t>eGov</a:t>
            </a:r>
            <a:r>
              <a:rPr sz="1200" dirty="0"/>
              <a:t> mobile </a:t>
            </a:r>
            <a:r>
              <a:rPr sz="1200" dirty="0" err="1"/>
              <a:t>для</a:t>
            </a:r>
            <a:r>
              <a:rPr sz="1200" dirty="0"/>
              <a:t> </a:t>
            </a:r>
            <a:r>
              <a:rPr sz="1200" dirty="0" err="1"/>
              <a:t>отображения</a:t>
            </a:r>
            <a:r>
              <a:rPr sz="1200" dirty="0"/>
              <a:t> </a:t>
            </a:r>
            <a:r>
              <a:rPr sz="1200" dirty="0" err="1"/>
              <a:t>цифровой</a:t>
            </a:r>
            <a:r>
              <a:rPr sz="1200" dirty="0"/>
              <a:t> </a:t>
            </a:r>
            <a:r>
              <a:rPr sz="1200" dirty="0" err="1"/>
              <a:t>мед</a:t>
            </a:r>
            <a:r>
              <a:rPr sz="1200" dirty="0"/>
              <a:t> </a:t>
            </a:r>
            <a:r>
              <a:rPr sz="1200" dirty="0" err="1"/>
              <a:t>книжки</a:t>
            </a:r>
            <a:endParaRPr sz="1200" dirty="0"/>
          </a:p>
        </p:txBody>
      </p:sp>
      <p:grpSp>
        <p:nvGrpSpPr>
          <p:cNvPr id="264" name="Google Shape;790;p26"/>
          <p:cNvGrpSpPr/>
          <p:nvPr/>
        </p:nvGrpSpPr>
        <p:grpSpPr>
          <a:xfrm>
            <a:off x="420944" y="2321702"/>
            <a:ext cx="289500" cy="289500"/>
            <a:chOff x="0" y="0"/>
            <a:chExt cx="289498" cy="289498"/>
          </a:xfrm>
        </p:grpSpPr>
        <p:pic>
          <p:nvPicPr>
            <p:cNvPr id="262" name="Google Shape;791;p26" descr="Google Shape;791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8444" t="66574" r="5728" b="25138"/>
            <a:stretch>
              <a:fillRect/>
            </a:stretch>
          </p:blipFill>
          <p:spPr>
            <a:xfrm rot="2700000">
              <a:off x="42503" y="42287"/>
              <a:ext cx="204492" cy="204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Google Shape;792;p26"/>
            <p:cNvSpPr/>
            <p:nvPr/>
          </p:nvSpPr>
          <p:spPr>
            <a:xfrm>
              <a:off x="79666" y="104830"/>
              <a:ext cx="130180" cy="10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latin typeface="Tahoma"/>
                  <a:ea typeface="Tahoma"/>
                  <a:cs typeface="Tahoma"/>
                  <a:sym typeface="Tahoma"/>
                </a:defRPr>
              </a:pPr>
              <a:endParaRPr sz="1200"/>
            </a:p>
          </p:txBody>
        </p:sp>
      </p:grpSp>
      <p:grpSp>
        <p:nvGrpSpPr>
          <p:cNvPr id="267" name="Google Shape;790;p26"/>
          <p:cNvGrpSpPr/>
          <p:nvPr/>
        </p:nvGrpSpPr>
        <p:grpSpPr>
          <a:xfrm>
            <a:off x="420945" y="2670739"/>
            <a:ext cx="289500" cy="289500"/>
            <a:chOff x="0" y="0"/>
            <a:chExt cx="289498" cy="289498"/>
          </a:xfrm>
        </p:grpSpPr>
        <p:pic>
          <p:nvPicPr>
            <p:cNvPr id="265" name="Google Shape;791;p26" descr="Google Shape;791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8444" t="66574" r="5728" b="25138"/>
            <a:stretch>
              <a:fillRect/>
            </a:stretch>
          </p:blipFill>
          <p:spPr>
            <a:xfrm rot="2700000">
              <a:off x="42503" y="42287"/>
              <a:ext cx="204492" cy="204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6" name="Google Shape;792;p26"/>
            <p:cNvSpPr/>
            <p:nvPr/>
          </p:nvSpPr>
          <p:spPr>
            <a:xfrm>
              <a:off x="79666" y="104830"/>
              <a:ext cx="130180" cy="10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latin typeface="Tahoma"/>
                  <a:ea typeface="Tahoma"/>
                  <a:cs typeface="Tahoma"/>
                  <a:sym typeface="Tahoma"/>
                </a:defRPr>
              </a:pPr>
              <a:endParaRPr sz="1200"/>
            </a:p>
          </p:txBody>
        </p:sp>
      </p:grpSp>
      <p:grpSp>
        <p:nvGrpSpPr>
          <p:cNvPr id="270" name="Google Shape;790;p26"/>
          <p:cNvGrpSpPr/>
          <p:nvPr/>
        </p:nvGrpSpPr>
        <p:grpSpPr>
          <a:xfrm>
            <a:off x="406933" y="3066428"/>
            <a:ext cx="289500" cy="289500"/>
            <a:chOff x="0" y="0"/>
            <a:chExt cx="289498" cy="289498"/>
          </a:xfrm>
        </p:grpSpPr>
        <p:pic>
          <p:nvPicPr>
            <p:cNvPr id="268" name="Google Shape;791;p26" descr="Google Shape;791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8444" t="66574" r="5728" b="25138"/>
            <a:stretch>
              <a:fillRect/>
            </a:stretch>
          </p:blipFill>
          <p:spPr>
            <a:xfrm rot="2700000">
              <a:off x="42503" y="42287"/>
              <a:ext cx="204492" cy="204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Google Shape;792;p26"/>
            <p:cNvSpPr/>
            <p:nvPr/>
          </p:nvSpPr>
          <p:spPr>
            <a:xfrm>
              <a:off x="79666" y="104830"/>
              <a:ext cx="130180" cy="10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latin typeface="Tahoma"/>
                  <a:ea typeface="Tahoma"/>
                  <a:cs typeface="Tahoma"/>
                  <a:sym typeface="Tahoma"/>
                </a:defRPr>
              </a:pPr>
              <a:endParaRPr sz="1200"/>
            </a:p>
          </p:txBody>
        </p:sp>
      </p:grpSp>
      <p:sp>
        <p:nvSpPr>
          <p:cNvPr id="271" name="Google Shape;156;p14"/>
          <p:cNvSpPr/>
          <p:nvPr/>
        </p:nvSpPr>
        <p:spPr>
          <a:xfrm>
            <a:off x="-20947" y="3650395"/>
            <a:ext cx="12212949" cy="533599"/>
          </a:xfrm>
          <a:prstGeom prst="rect">
            <a:avLst/>
          </a:prstGeom>
          <a:gradFill>
            <a:gsLst>
              <a:gs pos="0">
                <a:srgbClr val="3886BF"/>
              </a:gs>
              <a:gs pos="12000">
                <a:srgbClr val="3886BF"/>
              </a:gs>
              <a:gs pos="94000">
                <a:srgbClr val="2F2F79"/>
              </a:gs>
              <a:gs pos="100000">
                <a:srgbClr val="2F2F79"/>
              </a:gs>
            </a:gsLst>
            <a:lin ang="810001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</a:defRPr>
            </a:pPr>
            <a:endParaRPr sz="700"/>
          </a:p>
        </p:txBody>
      </p:sp>
      <p:sp>
        <p:nvSpPr>
          <p:cNvPr id="272" name="Google Shape;157;p14"/>
          <p:cNvSpPr/>
          <p:nvPr/>
        </p:nvSpPr>
        <p:spPr>
          <a:xfrm>
            <a:off x="17680" y="3642137"/>
            <a:ext cx="1198202" cy="52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871" y="0"/>
                </a:lnTo>
                <a:lnTo>
                  <a:pt x="21600" y="10800"/>
                </a:lnTo>
                <a:lnTo>
                  <a:pt x="16871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22D84"/>
              </a:gs>
              <a:gs pos="18000">
                <a:srgbClr val="322D84"/>
              </a:gs>
              <a:gs pos="100000">
                <a:srgbClr val="2C6EB0"/>
              </a:gs>
            </a:gsLst>
            <a:lin ang="1920016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</a:defRPr>
            </a:pPr>
            <a:endParaRPr sz="700"/>
          </a:p>
        </p:txBody>
      </p:sp>
      <p:pic>
        <p:nvPicPr>
          <p:cNvPr id="273" name="Google Shape;158;p14" descr="Google Shape;158;p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8363" y="3677333"/>
            <a:ext cx="354660" cy="39556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Google Shape;160;p14"/>
          <p:cNvSpPr txBox="1"/>
          <p:nvPr/>
        </p:nvSpPr>
        <p:spPr>
          <a:xfrm>
            <a:off x="678568" y="6252304"/>
            <a:ext cx="11058480" cy="65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099" tIns="20099" rIns="20099" bIns="2009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/>
              <a:t>   </a:t>
            </a:r>
            <a:r>
              <a:rPr sz="1200" dirty="0" err="1"/>
              <a:t>Провести</a:t>
            </a:r>
            <a:r>
              <a:rPr sz="1200" dirty="0"/>
              <a:t> </a:t>
            </a:r>
            <a:r>
              <a:rPr sz="1200" dirty="0" err="1"/>
              <a:t>интеграцию</a:t>
            </a:r>
            <a:r>
              <a:rPr sz="1200" dirty="0"/>
              <a:t> в </a:t>
            </a:r>
            <a:r>
              <a:rPr sz="1200" dirty="0" err="1"/>
              <a:t>части</a:t>
            </a:r>
            <a:r>
              <a:rPr sz="1200" dirty="0"/>
              <a:t> </a:t>
            </a:r>
            <a:r>
              <a:rPr sz="1200" dirty="0" err="1"/>
              <a:t>отправки</a:t>
            </a:r>
            <a:r>
              <a:rPr sz="1200" dirty="0"/>
              <a:t> </a:t>
            </a:r>
            <a:r>
              <a:rPr sz="1200" dirty="0" err="1"/>
              <a:t>данных</a:t>
            </a:r>
            <a:r>
              <a:rPr sz="1200" dirty="0"/>
              <a:t> </a:t>
            </a:r>
            <a:r>
              <a:rPr sz="1200" dirty="0" err="1"/>
              <a:t>по</a:t>
            </a:r>
            <a:r>
              <a:rPr sz="1200" dirty="0"/>
              <a:t> ЛМК</a:t>
            </a:r>
          </a:p>
          <a:p>
            <a:pPr>
              <a:lnSpc>
                <a:spcPct val="150000"/>
              </a:lnSpc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/>
              <a:t>   </a:t>
            </a:r>
            <a:r>
              <a:rPr sz="1200" dirty="0" err="1"/>
              <a:t>Наполнять</a:t>
            </a:r>
            <a:r>
              <a:rPr sz="1200" dirty="0"/>
              <a:t> </a:t>
            </a:r>
            <a:r>
              <a:rPr sz="1200" dirty="0" err="1"/>
              <a:t>единое</a:t>
            </a:r>
            <a:r>
              <a:rPr sz="1200" dirty="0"/>
              <a:t> </a:t>
            </a:r>
            <a:r>
              <a:rPr sz="1200" dirty="0" err="1"/>
              <a:t>хранилище</a:t>
            </a:r>
            <a:r>
              <a:rPr sz="1200" dirty="0"/>
              <a:t> </a:t>
            </a:r>
            <a:r>
              <a:rPr sz="1200" dirty="0" err="1"/>
              <a:t>по</a:t>
            </a:r>
            <a:r>
              <a:rPr sz="1200" dirty="0"/>
              <a:t> ЛМК</a:t>
            </a:r>
          </a:p>
        </p:txBody>
      </p:sp>
      <p:grpSp>
        <p:nvGrpSpPr>
          <p:cNvPr id="278" name="Google Shape;757;p26"/>
          <p:cNvGrpSpPr/>
          <p:nvPr/>
        </p:nvGrpSpPr>
        <p:grpSpPr>
          <a:xfrm>
            <a:off x="410784" y="4737480"/>
            <a:ext cx="288592" cy="288592"/>
            <a:chOff x="-14" y="14"/>
            <a:chExt cx="288590" cy="288590"/>
          </a:xfrm>
        </p:grpSpPr>
        <p:pic>
          <p:nvPicPr>
            <p:cNvPr id="276" name="Google Shape;758;p26" descr="Google Shape;758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3" t="50075" r="11816" b="41636"/>
            <a:stretch>
              <a:fillRect/>
            </a:stretch>
          </p:blipFill>
          <p:spPr>
            <a:xfrm rot="2700000">
              <a:off x="42345" y="42181"/>
              <a:ext cx="203872" cy="204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" name="Google Shape;759;p26"/>
            <p:cNvSpPr/>
            <p:nvPr/>
          </p:nvSpPr>
          <p:spPr>
            <a:xfrm>
              <a:off x="91220" y="85723"/>
              <a:ext cx="114594" cy="1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100">
                  <a:latin typeface="Arial"/>
                  <a:ea typeface="Arial"/>
                  <a:cs typeface="Arial"/>
                  <a:sym typeface="Arial"/>
                </a:defRPr>
              </a:pPr>
              <a:endParaRPr sz="2100"/>
            </a:p>
          </p:txBody>
        </p:sp>
      </p:grpSp>
      <p:grpSp>
        <p:nvGrpSpPr>
          <p:cNvPr id="281" name="Google Shape;757;p26"/>
          <p:cNvGrpSpPr/>
          <p:nvPr/>
        </p:nvGrpSpPr>
        <p:grpSpPr>
          <a:xfrm>
            <a:off x="421397" y="5205437"/>
            <a:ext cx="288592" cy="288592"/>
            <a:chOff x="-14" y="14"/>
            <a:chExt cx="288590" cy="288590"/>
          </a:xfrm>
        </p:grpSpPr>
        <p:pic>
          <p:nvPicPr>
            <p:cNvPr id="279" name="Google Shape;758;p26" descr="Google Shape;758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3" t="50075" r="11816" b="41636"/>
            <a:stretch>
              <a:fillRect/>
            </a:stretch>
          </p:blipFill>
          <p:spPr>
            <a:xfrm rot="2700000">
              <a:off x="42345" y="42181"/>
              <a:ext cx="203872" cy="204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0" name="Google Shape;759;p26"/>
            <p:cNvSpPr/>
            <p:nvPr/>
          </p:nvSpPr>
          <p:spPr>
            <a:xfrm>
              <a:off x="91220" y="85723"/>
              <a:ext cx="114594" cy="1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100">
                  <a:latin typeface="Arial"/>
                  <a:ea typeface="Arial"/>
                  <a:cs typeface="Arial"/>
                  <a:sym typeface="Arial"/>
                </a:defRPr>
              </a:pPr>
              <a:endParaRPr sz="2100"/>
            </a:p>
          </p:txBody>
        </p:sp>
      </p:grpSp>
      <p:sp>
        <p:nvSpPr>
          <p:cNvPr id="282" name="Google Shape;156;p14"/>
          <p:cNvSpPr/>
          <p:nvPr/>
        </p:nvSpPr>
        <p:spPr>
          <a:xfrm>
            <a:off x="-20949" y="5605123"/>
            <a:ext cx="12212949" cy="533599"/>
          </a:xfrm>
          <a:prstGeom prst="rect">
            <a:avLst/>
          </a:prstGeom>
          <a:gradFill>
            <a:gsLst>
              <a:gs pos="0">
                <a:srgbClr val="3886BF"/>
              </a:gs>
              <a:gs pos="12000">
                <a:srgbClr val="3886BF"/>
              </a:gs>
              <a:gs pos="94000">
                <a:srgbClr val="2F2F79"/>
              </a:gs>
              <a:gs pos="100000">
                <a:srgbClr val="2F2F79"/>
              </a:gs>
            </a:gsLst>
            <a:lin ang="810001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</a:defRPr>
            </a:pPr>
            <a:endParaRPr sz="700"/>
          </a:p>
        </p:txBody>
      </p:sp>
      <p:sp>
        <p:nvSpPr>
          <p:cNvPr id="283" name="Google Shape;157;p14"/>
          <p:cNvSpPr/>
          <p:nvPr/>
        </p:nvSpPr>
        <p:spPr>
          <a:xfrm>
            <a:off x="-5477" y="5610304"/>
            <a:ext cx="1198202" cy="52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871" y="0"/>
                </a:lnTo>
                <a:lnTo>
                  <a:pt x="21600" y="10800"/>
                </a:lnTo>
                <a:lnTo>
                  <a:pt x="16871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22D84"/>
              </a:gs>
              <a:gs pos="18000">
                <a:srgbClr val="322D84"/>
              </a:gs>
              <a:gs pos="100000">
                <a:srgbClr val="2C6EB0"/>
              </a:gs>
            </a:gsLst>
            <a:lin ang="1920016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</a:defRPr>
            </a:pPr>
            <a:endParaRPr sz="700"/>
          </a:p>
        </p:txBody>
      </p:sp>
      <p:pic>
        <p:nvPicPr>
          <p:cNvPr id="284" name="Google Shape;158;p14" descr="Google Shape;158;p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7750" y="5686505"/>
            <a:ext cx="354660" cy="39556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159;p14"/>
          <p:cNvSpPr txBox="1"/>
          <p:nvPr/>
        </p:nvSpPr>
        <p:spPr>
          <a:xfrm>
            <a:off x="1467188" y="3775202"/>
            <a:ext cx="5792964" cy="25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099" tIns="20099" rIns="20099" bIns="20099" anchor="ctr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kk-KZ" dirty="0" smtClean="0"/>
              <a:t>ЗАДАЧИ </a:t>
            </a:r>
            <a:r>
              <a:rPr dirty="0" smtClean="0"/>
              <a:t>ТЕРРИТОРИАЛЬНОГО </a:t>
            </a:r>
            <a:r>
              <a:rPr dirty="0"/>
              <a:t>ДЕПАРТАМЕНТА </a:t>
            </a:r>
          </a:p>
        </p:txBody>
      </p:sp>
      <p:sp>
        <p:nvSpPr>
          <p:cNvPr id="286" name="Google Shape;160;p14"/>
          <p:cNvSpPr txBox="1"/>
          <p:nvPr/>
        </p:nvSpPr>
        <p:spPr>
          <a:xfrm>
            <a:off x="818346" y="4161163"/>
            <a:ext cx="4486072" cy="127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099" tIns="20099" rIns="20099" bIns="20099">
            <a:spAutoFit/>
          </a:bodyPr>
          <a:lstStyle/>
          <a:p>
            <a:pPr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/>
              <a:t>Усилить просветительную работу среди населения и работников декретированных групп;</a:t>
            </a:r>
          </a:p>
          <a:p>
            <a:pPr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 smtClean="0"/>
              <a:t>В </a:t>
            </a:r>
            <a:r>
              <a:rPr lang="ru-RU" sz="1200" dirty="0"/>
              <a:t>случае замечаний и предложений к реализованному функционалу в течений одного рабочего дня предоставить официально в Комитет;</a:t>
            </a:r>
          </a:p>
          <a:p>
            <a:pPr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200" dirty="0"/>
          </a:p>
        </p:txBody>
      </p:sp>
      <p:grpSp>
        <p:nvGrpSpPr>
          <p:cNvPr id="289" name="Google Shape;757;p26"/>
          <p:cNvGrpSpPr/>
          <p:nvPr/>
        </p:nvGrpSpPr>
        <p:grpSpPr>
          <a:xfrm>
            <a:off x="411433" y="4219130"/>
            <a:ext cx="288592" cy="288592"/>
            <a:chOff x="-14" y="14"/>
            <a:chExt cx="288590" cy="288590"/>
          </a:xfrm>
        </p:grpSpPr>
        <p:pic>
          <p:nvPicPr>
            <p:cNvPr id="287" name="Google Shape;758;p26" descr="Google Shape;758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3" t="50075" r="11816" b="41636"/>
            <a:stretch>
              <a:fillRect/>
            </a:stretch>
          </p:blipFill>
          <p:spPr>
            <a:xfrm rot="2700000">
              <a:off x="42345" y="42181"/>
              <a:ext cx="203872" cy="204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Google Shape;759;p26"/>
            <p:cNvSpPr/>
            <p:nvPr/>
          </p:nvSpPr>
          <p:spPr>
            <a:xfrm>
              <a:off x="91220" y="85723"/>
              <a:ext cx="114594" cy="1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100">
                  <a:latin typeface="Arial"/>
                  <a:ea typeface="Arial"/>
                  <a:cs typeface="Arial"/>
                  <a:sym typeface="Arial"/>
                </a:defRPr>
              </a:pPr>
              <a:endParaRPr sz="2100"/>
            </a:p>
          </p:txBody>
        </p:sp>
      </p:grpSp>
      <p:grpSp>
        <p:nvGrpSpPr>
          <p:cNvPr id="292" name="Google Shape;757;p26"/>
          <p:cNvGrpSpPr/>
          <p:nvPr/>
        </p:nvGrpSpPr>
        <p:grpSpPr>
          <a:xfrm>
            <a:off x="393662" y="6287203"/>
            <a:ext cx="288592" cy="288591"/>
            <a:chOff x="-14" y="14"/>
            <a:chExt cx="288590" cy="288590"/>
          </a:xfrm>
        </p:grpSpPr>
        <p:pic>
          <p:nvPicPr>
            <p:cNvPr id="290" name="Google Shape;758;p26" descr="Google Shape;758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3" t="50075" r="11816" b="41636"/>
            <a:stretch>
              <a:fillRect/>
            </a:stretch>
          </p:blipFill>
          <p:spPr>
            <a:xfrm rot="2700000">
              <a:off x="42345" y="42181"/>
              <a:ext cx="203872" cy="204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Google Shape;759;p26"/>
            <p:cNvSpPr/>
            <p:nvPr/>
          </p:nvSpPr>
          <p:spPr>
            <a:xfrm>
              <a:off x="91220" y="85723"/>
              <a:ext cx="114594" cy="1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100">
                  <a:latin typeface="Arial"/>
                  <a:ea typeface="Arial"/>
                  <a:cs typeface="Arial"/>
                  <a:sym typeface="Arial"/>
                </a:defRPr>
              </a:pPr>
              <a:endParaRPr sz="2100"/>
            </a:p>
          </p:txBody>
        </p:sp>
      </p:grpSp>
      <p:sp>
        <p:nvSpPr>
          <p:cNvPr id="293" name="В случае замечаний и предложений к реализованному функционалу в течений одного рабочего дня предоставить официально в Комитет;…"/>
          <p:cNvSpPr txBox="1"/>
          <p:nvPr/>
        </p:nvSpPr>
        <p:spPr>
          <a:xfrm>
            <a:off x="801225" y="5156704"/>
            <a:ext cx="513077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" dirty="0" smtClean="0"/>
              <a:t>ВКО </a:t>
            </a:r>
            <a:r>
              <a:rPr sz="1200" dirty="0" err="1"/>
              <a:t>уточнить</a:t>
            </a:r>
            <a:r>
              <a:rPr sz="1200" dirty="0"/>
              <a:t> </a:t>
            </a:r>
            <a:r>
              <a:rPr sz="1200" dirty="0" err="1"/>
              <a:t>причину</a:t>
            </a:r>
            <a:r>
              <a:rPr sz="1200" dirty="0"/>
              <a:t> </a:t>
            </a:r>
            <a:r>
              <a:rPr sz="1200" dirty="0" err="1"/>
              <a:t>отсутствия</a:t>
            </a:r>
            <a:r>
              <a:rPr sz="1200" dirty="0"/>
              <a:t> МИС у ТОО «</a:t>
            </a:r>
            <a:r>
              <a:rPr sz="1200" dirty="0" err="1"/>
              <a:t>Полисертико</a:t>
            </a:r>
            <a:r>
              <a:rPr sz="1200" dirty="0"/>
              <a:t>», </a:t>
            </a:r>
            <a:r>
              <a:rPr sz="1200" dirty="0" err="1"/>
              <a:t>какую</a:t>
            </a:r>
            <a:r>
              <a:rPr sz="1200" dirty="0"/>
              <a:t> </a:t>
            </a:r>
            <a:r>
              <a:rPr sz="1200" dirty="0" err="1"/>
              <a:t>помощь</a:t>
            </a:r>
            <a:r>
              <a:rPr sz="1200" dirty="0"/>
              <a:t> </a:t>
            </a:r>
            <a:r>
              <a:rPr lang="ru-RU" sz="1200" dirty="0" smtClean="0"/>
              <a:t>можем</a:t>
            </a:r>
            <a:r>
              <a:rPr sz="1200" dirty="0" smtClean="0"/>
              <a:t> </a:t>
            </a:r>
            <a:r>
              <a:rPr sz="1200" dirty="0" err="1"/>
              <a:t>оказать</a:t>
            </a:r>
            <a:r>
              <a:rPr sz="1200" dirty="0"/>
              <a:t> </a:t>
            </a:r>
          </a:p>
        </p:txBody>
      </p:sp>
      <p:grpSp>
        <p:nvGrpSpPr>
          <p:cNvPr id="296" name="Google Shape;757;p26"/>
          <p:cNvGrpSpPr/>
          <p:nvPr/>
        </p:nvGrpSpPr>
        <p:grpSpPr>
          <a:xfrm>
            <a:off x="401967" y="6618649"/>
            <a:ext cx="288592" cy="288591"/>
            <a:chOff x="-14" y="14"/>
            <a:chExt cx="288590" cy="288590"/>
          </a:xfrm>
        </p:grpSpPr>
        <p:pic>
          <p:nvPicPr>
            <p:cNvPr id="294" name="Google Shape;758;p26" descr="Google Shape;758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3" t="50075" r="11816" b="41637"/>
            <a:stretch>
              <a:fillRect/>
            </a:stretch>
          </p:blipFill>
          <p:spPr>
            <a:xfrm rot="2700000">
              <a:off x="42345" y="42181"/>
              <a:ext cx="203872" cy="204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5" name="Google Shape;759;p26"/>
            <p:cNvSpPr/>
            <p:nvPr/>
          </p:nvSpPr>
          <p:spPr>
            <a:xfrm>
              <a:off x="91220" y="85723"/>
              <a:ext cx="114594" cy="1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100">
                  <a:latin typeface="Arial"/>
                  <a:ea typeface="Arial"/>
                  <a:cs typeface="Arial"/>
                  <a:sym typeface="Arial"/>
                </a:defRPr>
              </a:pPr>
              <a:endParaRPr sz="2100"/>
            </a:p>
          </p:txBody>
        </p:sp>
      </p:grpSp>
      <p:grpSp>
        <p:nvGrpSpPr>
          <p:cNvPr id="299" name="Google Shape;757;p26"/>
          <p:cNvGrpSpPr/>
          <p:nvPr/>
        </p:nvGrpSpPr>
        <p:grpSpPr>
          <a:xfrm>
            <a:off x="5762825" y="4414491"/>
            <a:ext cx="288592" cy="288592"/>
            <a:chOff x="-14" y="14"/>
            <a:chExt cx="288590" cy="288590"/>
          </a:xfrm>
        </p:grpSpPr>
        <p:pic>
          <p:nvPicPr>
            <p:cNvPr id="297" name="Google Shape;758;p26" descr="Google Shape;758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3" t="50075" r="11816" b="41637"/>
            <a:stretch>
              <a:fillRect/>
            </a:stretch>
          </p:blipFill>
          <p:spPr>
            <a:xfrm rot="2700000">
              <a:off x="42345" y="42181"/>
              <a:ext cx="203872" cy="204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" name="Google Shape;759;p26"/>
            <p:cNvSpPr/>
            <p:nvPr/>
          </p:nvSpPr>
          <p:spPr>
            <a:xfrm>
              <a:off x="91220" y="85723"/>
              <a:ext cx="114594" cy="1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100">
                  <a:latin typeface="Arial"/>
                  <a:ea typeface="Arial"/>
                  <a:cs typeface="Arial"/>
                  <a:sym typeface="Arial"/>
                </a:defRPr>
              </a:pPr>
              <a:endParaRPr sz="2100"/>
            </a:p>
          </p:txBody>
        </p:sp>
      </p:grpSp>
      <p:grpSp>
        <p:nvGrpSpPr>
          <p:cNvPr id="302" name="Google Shape;757;p26"/>
          <p:cNvGrpSpPr/>
          <p:nvPr/>
        </p:nvGrpSpPr>
        <p:grpSpPr>
          <a:xfrm>
            <a:off x="5815886" y="4984407"/>
            <a:ext cx="288592" cy="288592"/>
            <a:chOff x="-14" y="14"/>
            <a:chExt cx="288590" cy="288590"/>
          </a:xfrm>
        </p:grpSpPr>
        <p:pic>
          <p:nvPicPr>
            <p:cNvPr id="300" name="Google Shape;758;p26" descr="Google Shape;758;p2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3" t="50075" r="11816" b="41637"/>
            <a:stretch>
              <a:fillRect/>
            </a:stretch>
          </p:blipFill>
          <p:spPr>
            <a:xfrm rot="2700000">
              <a:off x="42345" y="42181"/>
              <a:ext cx="203872" cy="204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Google Shape;759;p26"/>
            <p:cNvSpPr/>
            <p:nvPr/>
          </p:nvSpPr>
          <p:spPr>
            <a:xfrm>
              <a:off x="91220" y="85723"/>
              <a:ext cx="114594" cy="1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12081"/>
                  </a:moveTo>
                  <a:cubicBezTo>
                    <a:pt x="11571" y="20868"/>
                    <a:pt x="11571" y="20868"/>
                    <a:pt x="11571" y="20868"/>
                  </a:cubicBezTo>
                  <a:cubicBezTo>
                    <a:pt x="11186" y="21234"/>
                    <a:pt x="10800" y="21600"/>
                    <a:pt x="10414" y="21600"/>
                  </a:cubicBezTo>
                  <a:cubicBezTo>
                    <a:pt x="9643" y="21600"/>
                    <a:pt x="9257" y="21234"/>
                    <a:pt x="8871" y="20868"/>
                  </a:cubicBezTo>
                  <a:cubicBezTo>
                    <a:pt x="7714" y="19769"/>
                    <a:pt x="7714" y="19769"/>
                    <a:pt x="7714" y="19769"/>
                  </a:cubicBezTo>
                  <a:cubicBezTo>
                    <a:pt x="7714" y="19769"/>
                    <a:pt x="7329" y="19037"/>
                    <a:pt x="7329" y="18671"/>
                  </a:cubicBezTo>
                  <a:cubicBezTo>
                    <a:pt x="7329" y="18305"/>
                    <a:pt x="7714" y="17573"/>
                    <a:pt x="7714" y="17573"/>
                  </a:cubicBezTo>
                  <a:cubicBezTo>
                    <a:pt x="12343" y="13180"/>
                    <a:pt x="12343" y="13180"/>
                    <a:pt x="12343" y="13180"/>
                  </a:cubicBezTo>
                  <a:cubicBezTo>
                    <a:pt x="1929" y="13180"/>
                    <a:pt x="1929" y="13180"/>
                    <a:pt x="1929" y="13180"/>
                  </a:cubicBezTo>
                  <a:cubicBezTo>
                    <a:pt x="771" y="13180"/>
                    <a:pt x="0" y="12447"/>
                    <a:pt x="0" y="11715"/>
                  </a:cubicBezTo>
                  <a:cubicBezTo>
                    <a:pt x="0" y="9885"/>
                    <a:pt x="0" y="9885"/>
                    <a:pt x="0" y="9885"/>
                  </a:cubicBezTo>
                  <a:cubicBezTo>
                    <a:pt x="0" y="8786"/>
                    <a:pt x="771" y="8054"/>
                    <a:pt x="1929" y="8054"/>
                  </a:cubicBezTo>
                  <a:cubicBezTo>
                    <a:pt x="12343" y="8054"/>
                    <a:pt x="12343" y="8054"/>
                    <a:pt x="12343" y="8054"/>
                  </a:cubicBezTo>
                  <a:cubicBezTo>
                    <a:pt x="7714" y="4027"/>
                    <a:pt x="7714" y="4027"/>
                    <a:pt x="7714" y="4027"/>
                  </a:cubicBezTo>
                  <a:cubicBezTo>
                    <a:pt x="7714" y="3661"/>
                    <a:pt x="7329" y="3295"/>
                    <a:pt x="7329" y="2563"/>
                  </a:cubicBezTo>
                  <a:cubicBezTo>
                    <a:pt x="7329" y="2197"/>
                    <a:pt x="7714" y="1831"/>
                    <a:pt x="7714" y="1464"/>
                  </a:cubicBezTo>
                  <a:cubicBezTo>
                    <a:pt x="8871" y="366"/>
                    <a:pt x="8871" y="366"/>
                    <a:pt x="8871" y="366"/>
                  </a:cubicBezTo>
                  <a:cubicBezTo>
                    <a:pt x="9257" y="0"/>
                    <a:pt x="9643" y="0"/>
                    <a:pt x="10414" y="0"/>
                  </a:cubicBezTo>
                  <a:cubicBezTo>
                    <a:pt x="10800" y="0"/>
                    <a:pt x="11186" y="0"/>
                    <a:pt x="11571" y="366"/>
                  </a:cubicBezTo>
                  <a:cubicBezTo>
                    <a:pt x="21214" y="9519"/>
                    <a:pt x="21214" y="9519"/>
                    <a:pt x="21214" y="9519"/>
                  </a:cubicBezTo>
                  <a:cubicBezTo>
                    <a:pt x="21600" y="9885"/>
                    <a:pt x="21600" y="10251"/>
                    <a:pt x="21600" y="10617"/>
                  </a:cubicBezTo>
                  <a:cubicBezTo>
                    <a:pt x="21600" y="10983"/>
                    <a:pt x="21600" y="11715"/>
                    <a:pt x="21214" y="120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100">
                  <a:latin typeface="Arial"/>
                  <a:ea typeface="Arial"/>
                  <a:cs typeface="Arial"/>
                  <a:sym typeface="Arial"/>
                </a:defRPr>
              </a:pPr>
              <a:endParaRPr sz="210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090" y="5686505"/>
            <a:ext cx="4127350" cy="3840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05084" y="49126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 smtClean="0"/>
              <a:t>Посодействовать </a:t>
            </a:r>
            <a:r>
              <a:rPr lang="ru-RU" dirty="0"/>
              <a:t>в проведении интеграции </a:t>
            </a:r>
            <a:r>
              <a:rPr lang="ru-RU" dirty="0" err="1"/>
              <a:t>МИСов</a:t>
            </a:r>
            <a:r>
              <a:rPr lang="ru-RU" dirty="0"/>
              <a:t> в части отправки данных по ЛМК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32056" y="4408382"/>
            <a:ext cx="5878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defRPr sz="1200" b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 smtClean="0"/>
              <a:t>Посодействовать в обеспечений ввода </a:t>
            </a:r>
            <a:r>
              <a:rPr lang="ru-RU" dirty="0"/>
              <a:t>данных по ЛМК на стороне МО </a:t>
            </a:r>
          </a:p>
        </p:txBody>
      </p:sp>
    </p:spTree>
    <p:extLst>
      <p:ext uri="{BB962C8B-B14F-4D97-AF65-F5344CB8AC3E}">
        <p14:creationId xmlns:p14="http://schemas.microsoft.com/office/powerpoint/2010/main" val="36548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r="-55"/>
          <a:stretch/>
        </p:blipFill>
        <p:spPr bwMode="auto">
          <a:xfrm>
            <a:off x="1" y="-6200"/>
            <a:ext cx="12191999" cy="75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" name="Прямоугольник 3"/>
          <p:cNvSpPr/>
          <p:nvPr/>
        </p:nvSpPr>
        <p:spPr>
          <a:xfrm>
            <a:off x="1014414" y="4968875"/>
            <a:ext cx="6273169" cy="18349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6400"/>
              </a:lnSpc>
              <a:spcAft>
                <a:spcPts val="800"/>
              </a:spcAft>
            </a:pPr>
            <a:r>
              <a:rPr lang="kk-KZ" altLang="ru-RU" sz="6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</a:t>
            </a:r>
            <a:endParaRPr lang="en-US" altLang="ru-RU" sz="6000" dirty="0"/>
          </a:p>
          <a:p>
            <a:pPr>
              <a:lnSpc>
                <a:spcPts val="6400"/>
              </a:lnSpc>
              <a:spcAft>
                <a:spcPts val="800"/>
              </a:spcAft>
            </a:pPr>
            <a:r>
              <a:rPr lang="kk-KZ" altLang="ru-RU" sz="6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  <a:endParaRPr lang="en-US" altLang="ru-RU" sz="6000" dirty="0"/>
          </a:p>
        </p:txBody>
      </p:sp>
      <p:sp>
        <p:nvSpPr>
          <p:cNvPr id="439" name="Прямая соединительная линия 4"/>
          <p:cNvSpPr/>
          <p:nvPr/>
        </p:nvSpPr>
        <p:spPr>
          <a:xfrm>
            <a:off x="781051" y="5080000"/>
            <a:ext cx="0" cy="1554162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5C2275-B5A6-493E-BF88-7C65A80050AE}"/>
              </a:ext>
            </a:extLst>
          </p:cNvPr>
          <p:cNvSpPr txBox="1"/>
          <p:nvPr/>
        </p:nvSpPr>
        <p:spPr>
          <a:xfrm>
            <a:off x="1326922" y="461454"/>
            <a:ext cx="3705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DEEBF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Министерство здравоохранения </a:t>
            </a:r>
          </a:p>
          <a:p>
            <a:r>
              <a:rPr lang="ru-RU" sz="1600" dirty="0">
                <a:solidFill>
                  <a:srgbClr val="DEEBF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Республики Казахстан</a:t>
            </a:r>
          </a:p>
        </p:txBody>
      </p:sp>
      <p:pic>
        <p:nvPicPr>
          <p:cNvPr id="8" name="Рисунок 7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E4F95A5E-3B82-4E79-9DBE-7988DF44A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" y="486854"/>
            <a:ext cx="508003" cy="5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32165</TotalTime>
  <Words>686</Words>
  <Application>Microsoft Office PowerPoint</Application>
  <PresentationFormat>Произвольный</PresentationFormat>
  <Paragraphs>200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Ядвига Герасимова</dc:creator>
  <cp:lastModifiedBy>Алия Джуманова</cp:lastModifiedBy>
  <cp:revision>1175</cp:revision>
  <cp:lastPrinted>2023-09-08T12:10:28Z</cp:lastPrinted>
  <dcterms:created xsi:type="dcterms:W3CDTF">2021-03-09T12:28:57Z</dcterms:created>
  <dcterms:modified xsi:type="dcterms:W3CDTF">2024-10-09T11:52:31Z</dcterms:modified>
</cp:coreProperties>
</file>